
<file path=[Content_Types].xml><?xml version="1.0" encoding="utf-8"?>
<Types xmlns="http://schemas.openxmlformats.org/package/2006/content-types">
  <Default Extension="emf" ContentType="image/x-emf"/>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714" r:id="rId4"/>
  </p:sldMasterIdLst>
  <p:notesMasterIdLst>
    <p:notesMasterId r:id="rId27"/>
  </p:notesMasterIdLst>
  <p:sldIdLst>
    <p:sldId id="348" r:id="rId5"/>
    <p:sldId id="356" r:id="rId6"/>
    <p:sldId id="364" r:id="rId7"/>
    <p:sldId id="302" r:id="rId8"/>
    <p:sldId id="355" r:id="rId9"/>
    <p:sldId id="298" r:id="rId10"/>
    <p:sldId id="259" r:id="rId11"/>
    <p:sldId id="357" r:id="rId12"/>
    <p:sldId id="361" r:id="rId13"/>
    <p:sldId id="358" r:id="rId14"/>
    <p:sldId id="359" r:id="rId15"/>
    <p:sldId id="261" r:id="rId16"/>
    <p:sldId id="294" r:id="rId17"/>
    <p:sldId id="381" r:id="rId18"/>
    <p:sldId id="382" r:id="rId19"/>
    <p:sldId id="399" r:id="rId20"/>
    <p:sldId id="400" r:id="rId21"/>
    <p:sldId id="401" r:id="rId22"/>
    <p:sldId id="360" r:id="rId23"/>
    <p:sldId id="262" r:id="rId24"/>
    <p:sldId id="263" r:id="rId25"/>
    <p:sldId id="383" r:id="rId26"/>
  </p:sldIdLst>
  <p:sldSz cx="12192000" cy="6858000"/>
  <p:notesSz cx="6858000" cy="9144000"/>
  <p:embeddedFontLst>
    <p:embeddedFont>
      <p:font typeface="Century Gothic" panose="020B0502020202020204" pitchFamily="34" charset="0"/>
      <p:regular r:id="rId28"/>
      <p:bold r:id="rId29"/>
      <p:italic r:id="rId30"/>
      <p:boldItalic r:id="rId31"/>
    </p:embeddedFont>
    <p:embeddedFont>
      <p:font typeface="Georgia" panose="02040502050405020303" pitchFamily="18" charset="0"/>
      <p:regular r:id="rId32"/>
      <p:bold r:id="rId33"/>
      <p:italic r:id="rId34"/>
      <p:boldItalic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7" roundtripDataSignature="AMtx7mgvrPx73YScFrDPcgFGkuWFG0DKZ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Hannah Cooper" initials="HC" lastIdx="2" clrIdx="0">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751FECD-5A04-461C-9056-AB2AF8FD8F75}" v="494" dt="2025-03-20T11:41:21.892"/>
  </p1510:revLst>
</p1510:revInfo>
</file>

<file path=ppt/tableStyles.xml><?xml version="1.0" encoding="utf-8"?>
<a:tblStyleLst xmlns:a="http://schemas.openxmlformats.org/drawingml/2006/main" def="{14675A5D-3E92-40A4-9D49-A050765667A4}">
  <a:tblStyle styleId="{14675A5D-3E92-40A4-9D49-A050765667A4}"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varScale="1">
        <p:scale>
          <a:sx n="66" d="100"/>
          <a:sy n="66" d="100"/>
        </p:scale>
        <p:origin x="0" y="0"/>
      </p:cViewPr>
      <p:guideLst/>
    </p:cSldViewPr>
  </p:slide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font" Target="fonts/font7.fntdata"/><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font" Target="fonts/font2.fntdata"/><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font" Target="fonts/font5.fntdata"/><Relationship Id="rId37" Type="http://customschemas.google.com/relationships/presentationmetadata" Target="metadata"/><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font" Target="fonts/font1.fnt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font" Target="fonts/font4.fntdata"/><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font" Target="fonts/font6.fntdata"/><Relationship Id="rId38" Type="http://schemas.openxmlformats.org/officeDocument/2006/relationships/commentAuthors" Target="commen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essica Wood" userId="7b7afa86-af4c-4fc5-8b10-ec0f2d4e8519" providerId="ADAL" clId="{9751FECD-5A04-461C-9056-AB2AF8FD8F75}"/>
    <pc:docChg chg="undo custSel modSld">
      <pc:chgData name="Jessica Wood" userId="7b7afa86-af4c-4fc5-8b10-ec0f2d4e8519" providerId="ADAL" clId="{9751FECD-5A04-461C-9056-AB2AF8FD8F75}" dt="2025-03-20T11:41:21.892" v="814"/>
      <pc:docMkLst>
        <pc:docMk/>
      </pc:docMkLst>
      <pc:sldChg chg="modSp mod">
        <pc:chgData name="Jessica Wood" userId="7b7afa86-af4c-4fc5-8b10-ec0f2d4e8519" providerId="ADAL" clId="{9751FECD-5A04-461C-9056-AB2AF8FD8F75}" dt="2025-03-20T11:32:02.949" v="538" actId="1076"/>
        <pc:sldMkLst>
          <pc:docMk/>
          <pc:sldMk cId="0" sldId="261"/>
        </pc:sldMkLst>
        <pc:spChg chg="mod">
          <ac:chgData name="Jessica Wood" userId="7b7afa86-af4c-4fc5-8b10-ec0f2d4e8519" providerId="ADAL" clId="{9751FECD-5A04-461C-9056-AB2AF8FD8F75}" dt="2025-03-20T11:31:53.637" v="536" actId="1076"/>
          <ac:spMkLst>
            <pc:docMk/>
            <pc:sldMk cId="0" sldId="261"/>
            <ac:spMk id="17" creationId="{F7ADBAEA-7686-B84B-8B91-808532CADC8E}"/>
          </ac:spMkLst>
        </pc:spChg>
        <pc:spChg chg="mod">
          <ac:chgData name="Jessica Wood" userId="7b7afa86-af4c-4fc5-8b10-ec0f2d4e8519" providerId="ADAL" clId="{9751FECD-5A04-461C-9056-AB2AF8FD8F75}" dt="2025-03-20T11:31:58.697" v="537" actId="1076"/>
          <ac:spMkLst>
            <pc:docMk/>
            <pc:sldMk cId="0" sldId="261"/>
            <ac:spMk id="18" creationId="{9B6109C0-B33A-6142-BF15-B27FF19A0A8C}"/>
          </ac:spMkLst>
        </pc:spChg>
        <pc:spChg chg="mod">
          <ac:chgData name="Jessica Wood" userId="7b7afa86-af4c-4fc5-8b10-ec0f2d4e8519" providerId="ADAL" clId="{9751FECD-5A04-461C-9056-AB2AF8FD8F75}" dt="2025-03-20T11:32:02.949" v="538" actId="1076"/>
          <ac:spMkLst>
            <pc:docMk/>
            <pc:sldMk cId="0" sldId="261"/>
            <ac:spMk id="19" creationId="{A56791A7-593C-F44D-BB46-1AB9534CF321}"/>
          </ac:spMkLst>
        </pc:spChg>
        <pc:spChg chg="mod">
          <ac:chgData name="Jessica Wood" userId="7b7afa86-af4c-4fc5-8b10-ec0f2d4e8519" providerId="ADAL" clId="{9751FECD-5A04-461C-9056-AB2AF8FD8F75}" dt="2025-03-20T11:31:50.042" v="535" actId="14100"/>
          <ac:spMkLst>
            <pc:docMk/>
            <pc:sldMk cId="0" sldId="261"/>
            <ac:spMk id="178" creationId="{00000000-0000-0000-0000-000000000000}"/>
          </ac:spMkLst>
        </pc:spChg>
      </pc:sldChg>
      <pc:sldChg chg="addSp modSp mod modAnim modNotesTx">
        <pc:chgData name="Jessica Wood" userId="7b7afa86-af4c-4fc5-8b10-ec0f2d4e8519" providerId="ADAL" clId="{9751FECD-5A04-461C-9056-AB2AF8FD8F75}" dt="2025-03-20T11:36:25.605" v="764" actId="20577"/>
        <pc:sldMkLst>
          <pc:docMk/>
          <pc:sldMk cId="2637244349" sldId="294"/>
        </pc:sldMkLst>
        <pc:spChg chg="add mod">
          <ac:chgData name="Jessica Wood" userId="7b7afa86-af4c-4fc5-8b10-ec0f2d4e8519" providerId="ADAL" clId="{9751FECD-5A04-461C-9056-AB2AF8FD8F75}" dt="2025-03-20T11:33:20.168" v="670" actId="20577"/>
          <ac:spMkLst>
            <pc:docMk/>
            <pc:sldMk cId="2637244349" sldId="294"/>
            <ac:spMk id="10" creationId="{64905102-1E56-6514-BCEC-95EFA725B598}"/>
          </ac:spMkLst>
        </pc:spChg>
        <pc:cxnChg chg="mod">
          <ac:chgData name="Jessica Wood" userId="7b7afa86-af4c-4fc5-8b10-ec0f2d4e8519" providerId="ADAL" clId="{9751FECD-5A04-461C-9056-AB2AF8FD8F75}" dt="2025-03-20T11:36:15.188" v="743" actId="1076"/>
          <ac:cxnSpMkLst>
            <pc:docMk/>
            <pc:sldMk cId="2637244349" sldId="294"/>
            <ac:cxnSpMk id="6" creationId="{2F16D591-71D8-2F4F-969B-D0EE8D69DB78}"/>
          </ac:cxnSpMkLst>
        </pc:cxnChg>
      </pc:sldChg>
      <pc:sldChg chg="modSp mod">
        <pc:chgData name="Jessica Wood" userId="7b7afa86-af4c-4fc5-8b10-ec0f2d4e8519" providerId="ADAL" clId="{9751FECD-5A04-461C-9056-AB2AF8FD8F75}" dt="2025-03-19T08:24:54.145" v="80" actId="1582"/>
        <pc:sldMkLst>
          <pc:docMk/>
          <pc:sldMk cId="488576460" sldId="357"/>
        </pc:sldMkLst>
        <pc:cxnChg chg="mod">
          <ac:chgData name="Jessica Wood" userId="7b7afa86-af4c-4fc5-8b10-ec0f2d4e8519" providerId="ADAL" clId="{9751FECD-5A04-461C-9056-AB2AF8FD8F75}" dt="2025-03-18T15:29:45.320" v="1" actId="1076"/>
          <ac:cxnSpMkLst>
            <pc:docMk/>
            <pc:sldMk cId="488576460" sldId="357"/>
            <ac:cxnSpMk id="6" creationId="{8B221C2A-799F-3643-87EE-1884E03A2E8F}"/>
          </ac:cxnSpMkLst>
        </pc:cxnChg>
        <pc:cxnChg chg="mod">
          <ac:chgData name="Jessica Wood" userId="7b7afa86-af4c-4fc5-8b10-ec0f2d4e8519" providerId="ADAL" clId="{9751FECD-5A04-461C-9056-AB2AF8FD8F75}" dt="2025-03-19T08:24:54.145" v="80" actId="1582"/>
          <ac:cxnSpMkLst>
            <pc:docMk/>
            <pc:sldMk cId="488576460" sldId="357"/>
            <ac:cxnSpMk id="10" creationId="{040F272F-8828-E243-805E-DD9DBC51A084}"/>
          </ac:cxnSpMkLst>
        </pc:cxnChg>
      </pc:sldChg>
      <pc:sldChg chg="addSp delSp modSp mod delAnim modAnim modNotesTx">
        <pc:chgData name="Jessica Wood" userId="7b7afa86-af4c-4fc5-8b10-ec0f2d4e8519" providerId="ADAL" clId="{9751FECD-5A04-461C-9056-AB2AF8FD8F75}" dt="2025-03-20T11:04:39.631" v="532" actId="167"/>
        <pc:sldMkLst>
          <pc:docMk/>
          <pc:sldMk cId="1792173680" sldId="358"/>
        </pc:sldMkLst>
        <pc:spChg chg="add mod">
          <ac:chgData name="Jessica Wood" userId="7b7afa86-af4c-4fc5-8b10-ec0f2d4e8519" providerId="ADAL" clId="{9751FECD-5A04-461C-9056-AB2AF8FD8F75}" dt="2025-03-20T10:53:17.410" v="516" actId="20577"/>
          <ac:spMkLst>
            <pc:docMk/>
            <pc:sldMk cId="1792173680" sldId="358"/>
            <ac:spMk id="3" creationId="{37AABBA6-86DA-4E62-9D07-2D49C1F9D1B9}"/>
          </ac:spMkLst>
        </pc:spChg>
        <pc:spChg chg="add mod ord">
          <ac:chgData name="Jessica Wood" userId="7b7afa86-af4c-4fc5-8b10-ec0f2d4e8519" providerId="ADAL" clId="{9751FECD-5A04-461C-9056-AB2AF8FD8F75}" dt="2025-03-20T11:04:39.631" v="532" actId="167"/>
          <ac:spMkLst>
            <pc:docMk/>
            <pc:sldMk cId="1792173680" sldId="358"/>
            <ac:spMk id="6" creationId="{97CCB477-4DEE-A5E6-4478-77C958066ECF}"/>
          </ac:spMkLst>
        </pc:spChg>
        <pc:cxnChg chg="mod">
          <ac:chgData name="Jessica Wood" userId="7b7afa86-af4c-4fc5-8b10-ec0f2d4e8519" providerId="ADAL" clId="{9751FECD-5A04-461C-9056-AB2AF8FD8F75}" dt="2025-03-19T08:28:57.559" v="81" actId="1076"/>
          <ac:cxnSpMkLst>
            <pc:docMk/>
            <pc:sldMk cId="1792173680" sldId="358"/>
            <ac:cxnSpMk id="8" creationId="{9E9EAF14-6CAA-6640-8B4D-466E7F7A269C}"/>
          </ac:cxnSpMkLst>
        </pc:cxnChg>
        <pc:cxnChg chg="del">
          <ac:chgData name="Jessica Wood" userId="7b7afa86-af4c-4fc5-8b10-ec0f2d4e8519" providerId="ADAL" clId="{9751FECD-5A04-461C-9056-AB2AF8FD8F75}" dt="2025-03-19T08:29:02.991" v="82" actId="478"/>
          <ac:cxnSpMkLst>
            <pc:docMk/>
            <pc:sldMk cId="1792173680" sldId="358"/>
            <ac:cxnSpMk id="10" creationId="{80BEC026-A56B-0D4C-AF66-467571410E7B}"/>
          </ac:cxnSpMkLst>
        </pc:cxnChg>
        <pc:cxnChg chg="mod">
          <ac:chgData name="Jessica Wood" userId="7b7afa86-af4c-4fc5-8b10-ec0f2d4e8519" providerId="ADAL" clId="{9751FECD-5A04-461C-9056-AB2AF8FD8F75}" dt="2025-03-19T08:29:13.524" v="83" actId="1582"/>
          <ac:cxnSpMkLst>
            <pc:docMk/>
            <pc:sldMk cId="1792173680" sldId="358"/>
            <ac:cxnSpMk id="17" creationId="{6604FFB5-6C54-E846-9D67-85FA866BF516}"/>
          </ac:cxnSpMkLst>
        </pc:cxnChg>
      </pc:sldChg>
      <pc:sldChg chg="addSp delSp modSp mod delAnim">
        <pc:chgData name="Jessica Wood" userId="7b7afa86-af4c-4fc5-8b10-ec0f2d4e8519" providerId="ADAL" clId="{9751FECD-5A04-461C-9056-AB2AF8FD8F75}" dt="2025-03-20T11:04:46.468" v="534" actId="167"/>
        <pc:sldMkLst>
          <pc:docMk/>
          <pc:sldMk cId="4242642038" sldId="359"/>
        </pc:sldMkLst>
        <pc:spChg chg="add mod ord">
          <ac:chgData name="Jessica Wood" userId="7b7afa86-af4c-4fc5-8b10-ec0f2d4e8519" providerId="ADAL" clId="{9751FECD-5A04-461C-9056-AB2AF8FD8F75}" dt="2025-03-20T11:04:46.468" v="534" actId="167"/>
          <ac:spMkLst>
            <pc:docMk/>
            <pc:sldMk cId="4242642038" sldId="359"/>
            <ac:spMk id="6" creationId="{D0DD1800-EA79-726D-5080-45DBFCFE3698}"/>
          </ac:spMkLst>
        </pc:spChg>
        <pc:spChg chg="mod">
          <ac:chgData name="Jessica Wood" userId="7b7afa86-af4c-4fc5-8b10-ec0f2d4e8519" providerId="ADAL" clId="{9751FECD-5A04-461C-9056-AB2AF8FD8F75}" dt="2025-03-20T11:03:31.244" v="529" actId="1076"/>
          <ac:spMkLst>
            <pc:docMk/>
            <pc:sldMk cId="4242642038" sldId="359"/>
            <ac:spMk id="29" creationId="{D96A23AE-1F99-C14F-A5D7-B0B5D25D276A}"/>
          </ac:spMkLst>
        </pc:spChg>
        <pc:cxnChg chg="mod">
          <ac:chgData name="Jessica Wood" userId="7b7afa86-af4c-4fc5-8b10-ec0f2d4e8519" providerId="ADAL" clId="{9751FECD-5A04-461C-9056-AB2AF8FD8F75}" dt="2025-03-20T11:02:56.201" v="522" actId="1076"/>
          <ac:cxnSpMkLst>
            <pc:docMk/>
            <pc:sldMk cId="4242642038" sldId="359"/>
            <ac:cxnSpMk id="8" creationId="{9E9EAF14-6CAA-6640-8B4D-466E7F7A269C}"/>
          </ac:cxnSpMkLst>
        </pc:cxnChg>
        <pc:cxnChg chg="mod">
          <ac:chgData name="Jessica Wood" userId="7b7afa86-af4c-4fc5-8b10-ec0f2d4e8519" providerId="ADAL" clId="{9751FECD-5A04-461C-9056-AB2AF8FD8F75}" dt="2025-03-20T11:02:59.358" v="523" actId="1076"/>
          <ac:cxnSpMkLst>
            <pc:docMk/>
            <pc:sldMk cId="4242642038" sldId="359"/>
            <ac:cxnSpMk id="16" creationId="{8E98FE46-582D-2940-A1DC-5A41897BA88A}"/>
          </ac:cxnSpMkLst>
        </pc:cxnChg>
        <pc:cxnChg chg="del">
          <ac:chgData name="Jessica Wood" userId="7b7afa86-af4c-4fc5-8b10-ec0f2d4e8519" providerId="ADAL" clId="{9751FECD-5A04-461C-9056-AB2AF8FD8F75}" dt="2025-03-20T10:53:44.965" v="518" actId="478"/>
          <ac:cxnSpMkLst>
            <pc:docMk/>
            <pc:sldMk cId="4242642038" sldId="359"/>
            <ac:cxnSpMk id="18" creationId="{CA649A26-0845-EE45-A869-D1747F0FEF3A}"/>
          </ac:cxnSpMkLst>
        </pc:cxnChg>
        <pc:cxnChg chg="del">
          <ac:chgData name="Jessica Wood" userId="7b7afa86-af4c-4fc5-8b10-ec0f2d4e8519" providerId="ADAL" clId="{9751FECD-5A04-461C-9056-AB2AF8FD8F75}" dt="2025-03-20T10:53:44.173" v="517" actId="478"/>
          <ac:cxnSpMkLst>
            <pc:docMk/>
            <pc:sldMk cId="4242642038" sldId="359"/>
            <ac:cxnSpMk id="19" creationId="{8F8B63F7-A0DF-F247-A4F3-0AAB919D088F}"/>
          </ac:cxnSpMkLst>
        </pc:cxnChg>
      </pc:sldChg>
      <pc:sldChg chg="addSp delSp modSp mod addAnim delAnim modAnim modNotesTx">
        <pc:chgData name="Jessica Wood" userId="7b7afa86-af4c-4fc5-8b10-ec0f2d4e8519" providerId="ADAL" clId="{9751FECD-5A04-461C-9056-AB2AF8FD8F75}" dt="2025-03-20T10:50:39.991" v="511" actId="20577"/>
        <pc:sldMkLst>
          <pc:docMk/>
          <pc:sldMk cId="3960124931" sldId="361"/>
        </pc:sldMkLst>
        <pc:spChg chg="mod ord">
          <ac:chgData name="Jessica Wood" userId="7b7afa86-af4c-4fc5-8b10-ec0f2d4e8519" providerId="ADAL" clId="{9751FECD-5A04-461C-9056-AB2AF8FD8F75}" dt="2025-03-20T10:46:13.715" v="481" actId="20577"/>
          <ac:spMkLst>
            <pc:docMk/>
            <pc:sldMk cId="3960124931" sldId="361"/>
            <ac:spMk id="20" creationId="{5024E5BF-EEB6-5141-B43B-12A03E06D2AF}"/>
          </ac:spMkLst>
        </pc:spChg>
        <pc:spChg chg="mod">
          <ac:chgData name="Jessica Wood" userId="7b7afa86-af4c-4fc5-8b10-ec0f2d4e8519" providerId="ADAL" clId="{9751FECD-5A04-461C-9056-AB2AF8FD8F75}" dt="2025-03-20T10:43:45.854" v="425" actId="1076"/>
          <ac:spMkLst>
            <pc:docMk/>
            <pc:sldMk cId="3960124931" sldId="361"/>
            <ac:spMk id="21" creationId="{FDF21C14-1978-FE4D-AB96-172A9D46B83C}"/>
          </ac:spMkLst>
        </pc:spChg>
        <pc:spChg chg="del mod">
          <ac:chgData name="Jessica Wood" userId="7b7afa86-af4c-4fc5-8b10-ec0f2d4e8519" providerId="ADAL" clId="{9751FECD-5A04-461C-9056-AB2AF8FD8F75}" dt="2025-03-20T10:45:09.630" v="448" actId="478"/>
          <ac:spMkLst>
            <pc:docMk/>
            <pc:sldMk cId="3960124931" sldId="361"/>
            <ac:spMk id="25" creationId="{9D17D19E-E2AA-8247-9324-E3D812918354}"/>
          </ac:spMkLst>
        </pc:spChg>
        <pc:spChg chg="del mod">
          <ac:chgData name="Jessica Wood" userId="7b7afa86-af4c-4fc5-8b10-ec0f2d4e8519" providerId="ADAL" clId="{9751FECD-5A04-461C-9056-AB2AF8FD8F75}" dt="2025-03-20T10:45:10.669" v="449" actId="478"/>
          <ac:spMkLst>
            <pc:docMk/>
            <pc:sldMk cId="3960124931" sldId="361"/>
            <ac:spMk id="26" creationId="{3D8BF993-291D-3B41-AF56-BB78844AA923}"/>
          </ac:spMkLst>
        </pc:spChg>
        <pc:spChg chg="mod">
          <ac:chgData name="Jessica Wood" userId="7b7afa86-af4c-4fc5-8b10-ec0f2d4e8519" providerId="ADAL" clId="{9751FECD-5A04-461C-9056-AB2AF8FD8F75}" dt="2025-03-20T10:43:49.994" v="426" actId="1076"/>
          <ac:spMkLst>
            <pc:docMk/>
            <pc:sldMk cId="3960124931" sldId="361"/>
            <ac:spMk id="34" creationId="{5D786956-0F87-A64F-A328-A477D6B136DE}"/>
          </ac:spMkLst>
        </pc:spChg>
        <pc:spChg chg="mod">
          <ac:chgData name="Jessica Wood" userId="7b7afa86-af4c-4fc5-8b10-ec0f2d4e8519" providerId="ADAL" clId="{9751FECD-5A04-461C-9056-AB2AF8FD8F75}" dt="2025-03-20T10:44:19.203" v="430" actId="1076"/>
          <ac:spMkLst>
            <pc:docMk/>
            <pc:sldMk cId="3960124931" sldId="361"/>
            <ac:spMk id="36" creationId="{35F5D2D6-F573-C345-A49C-AEDFD6D7C475}"/>
          </ac:spMkLst>
        </pc:spChg>
        <pc:spChg chg="del mod">
          <ac:chgData name="Jessica Wood" userId="7b7afa86-af4c-4fc5-8b10-ec0f2d4e8519" providerId="ADAL" clId="{9751FECD-5A04-461C-9056-AB2AF8FD8F75}" dt="2025-03-20T10:45:32.182" v="453" actId="478"/>
          <ac:spMkLst>
            <pc:docMk/>
            <pc:sldMk cId="3960124931" sldId="361"/>
            <ac:spMk id="38" creationId="{4C9857E2-12E5-9E43-8CBE-46018B797E6C}"/>
          </ac:spMkLst>
        </pc:spChg>
        <pc:spChg chg="del mod">
          <ac:chgData name="Jessica Wood" userId="7b7afa86-af4c-4fc5-8b10-ec0f2d4e8519" providerId="ADAL" clId="{9751FECD-5A04-461C-9056-AB2AF8FD8F75}" dt="2025-03-20T10:45:02.717" v="446" actId="478"/>
          <ac:spMkLst>
            <pc:docMk/>
            <pc:sldMk cId="3960124931" sldId="361"/>
            <ac:spMk id="39" creationId="{6B94AEC0-ADEC-114F-A531-756573A42987}"/>
          </ac:spMkLst>
        </pc:spChg>
        <pc:spChg chg="mod">
          <ac:chgData name="Jessica Wood" userId="7b7afa86-af4c-4fc5-8b10-ec0f2d4e8519" providerId="ADAL" clId="{9751FECD-5A04-461C-9056-AB2AF8FD8F75}" dt="2025-03-20T10:44:46.611" v="440" actId="1076"/>
          <ac:spMkLst>
            <pc:docMk/>
            <pc:sldMk cId="3960124931" sldId="361"/>
            <ac:spMk id="40" creationId="{CBBF27AC-BA2B-3D4C-8ACE-93B9F809381E}"/>
          </ac:spMkLst>
        </pc:spChg>
        <pc:spChg chg="del mod">
          <ac:chgData name="Jessica Wood" userId="7b7afa86-af4c-4fc5-8b10-ec0f2d4e8519" providerId="ADAL" clId="{9751FECD-5A04-461C-9056-AB2AF8FD8F75}" dt="2025-03-20T10:45:04.107" v="447" actId="478"/>
          <ac:spMkLst>
            <pc:docMk/>
            <pc:sldMk cId="3960124931" sldId="361"/>
            <ac:spMk id="41" creationId="{8E64FC36-7E2F-AB43-948B-74DFA225C0C4}"/>
          </ac:spMkLst>
        </pc:spChg>
        <pc:spChg chg="mod">
          <ac:chgData name="Jessica Wood" userId="7b7afa86-af4c-4fc5-8b10-ec0f2d4e8519" providerId="ADAL" clId="{9751FECD-5A04-461C-9056-AB2AF8FD8F75}" dt="2025-03-20T10:50:25.920" v="496" actId="20577"/>
          <ac:spMkLst>
            <pc:docMk/>
            <pc:sldMk cId="3960124931" sldId="361"/>
            <ac:spMk id="42" creationId="{65DADE59-128E-EC45-AFD2-6C20BAECC3DC}"/>
          </ac:spMkLst>
        </pc:spChg>
        <pc:spChg chg="mod">
          <ac:chgData name="Jessica Wood" userId="7b7afa86-af4c-4fc5-8b10-ec0f2d4e8519" providerId="ADAL" clId="{9751FECD-5A04-461C-9056-AB2AF8FD8F75}" dt="2025-03-20T10:36:58.948" v="85" actId="1076"/>
          <ac:spMkLst>
            <pc:docMk/>
            <pc:sldMk cId="3960124931" sldId="361"/>
            <ac:spMk id="43" creationId="{3CF41B54-7C33-0541-953A-60D277012AA1}"/>
          </ac:spMkLst>
        </pc:spChg>
        <pc:graphicFrameChg chg="add del">
          <ac:chgData name="Jessica Wood" userId="7b7afa86-af4c-4fc5-8b10-ec0f2d4e8519" providerId="ADAL" clId="{9751FECD-5A04-461C-9056-AB2AF8FD8F75}" dt="2025-03-20T10:39:45.763" v="228" actId="3680"/>
          <ac:graphicFrameMkLst>
            <pc:docMk/>
            <pc:sldMk cId="3960124931" sldId="361"/>
            <ac:graphicFrameMk id="3" creationId="{2E15EF52-E7B9-0C1A-B544-FC1130674E70}"/>
          </ac:graphicFrameMkLst>
        </pc:graphicFrameChg>
        <pc:graphicFrameChg chg="add mod ord modGraphic">
          <ac:chgData name="Jessica Wood" userId="7b7afa86-af4c-4fc5-8b10-ec0f2d4e8519" providerId="ADAL" clId="{9751FECD-5A04-461C-9056-AB2AF8FD8F75}" dt="2025-03-20T10:43:08.254" v="419" actId="1076"/>
          <ac:graphicFrameMkLst>
            <pc:docMk/>
            <pc:sldMk cId="3960124931" sldId="361"/>
            <ac:graphicFrameMk id="4" creationId="{11030BB6-33A5-C8FE-3F03-0946CAE526F6}"/>
          </ac:graphicFrameMkLst>
        </pc:graphicFrameChg>
        <pc:cxnChg chg="mod">
          <ac:chgData name="Jessica Wood" userId="7b7afa86-af4c-4fc5-8b10-ec0f2d4e8519" providerId="ADAL" clId="{9751FECD-5A04-461C-9056-AB2AF8FD8F75}" dt="2025-03-20T10:43:36.951" v="424" actId="1038"/>
          <ac:cxnSpMkLst>
            <pc:docMk/>
            <pc:sldMk cId="3960124931" sldId="361"/>
            <ac:cxnSpMk id="23" creationId="{08EBA13E-F984-8C4B-8125-BD315E03A17E}"/>
          </ac:cxnSpMkLst>
        </pc:cxnChg>
        <pc:cxnChg chg="del mod">
          <ac:chgData name="Jessica Wood" userId="7b7afa86-af4c-4fc5-8b10-ec0f2d4e8519" providerId="ADAL" clId="{9751FECD-5A04-461C-9056-AB2AF8FD8F75}" dt="2025-03-20T10:45:11.410" v="450" actId="478"/>
          <ac:cxnSpMkLst>
            <pc:docMk/>
            <pc:sldMk cId="3960124931" sldId="361"/>
            <ac:cxnSpMk id="24" creationId="{B28BE4F6-50B4-0F42-BE8D-A4FDE4EBC476}"/>
          </ac:cxnSpMkLst>
        </pc:cxnChg>
        <pc:cxnChg chg="mod">
          <ac:chgData name="Jessica Wood" userId="7b7afa86-af4c-4fc5-8b10-ec0f2d4e8519" providerId="ADAL" clId="{9751FECD-5A04-461C-9056-AB2AF8FD8F75}" dt="2025-03-20T10:44:43.040" v="439" actId="1076"/>
          <ac:cxnSpMkLst>
            <pc:docMk/>
            <pc:sldMk cId="3960124931" sldId="361"/>
            <ac:cxnSpMk id="27" creationId="{C82E19F5-3C1A-3747-9FEB-FD0FCDD530B0}"/>
          </ac:cxnSpMkLst>
        </pc:cxnChg>
        <pc:cxnChg chg="del mod">
          <ac:chgData name="Jessica Wood" userId="7b7afa86-af4c-4fc5-8b10-ec0f2d4e8519" providerId="ADAL" clId="{9751FECD-5A04-461C-9056-AB2AF8FD8F75}" dt="2025-03-20T10:45:01.799" v="445" actId="478"/>
          <ac:cxnSpMkLst>
            <pc:docMk/>
            <pc:sldMk cId="3960124931" sldId="361"/>
            <ac:cxnSpMk id="28" creationId="{8606CD5C-606B-9A42-8425-E6DD7A524DC9}"/>
          </ac:cxnSpMkLst>
        </pc:cxnChg>
        <pc:cxnChg chg="del mod">
          <ac:chgData name="Jessica Wood" userId="7b7afa86-af4c-4fc5-8b10-ec0f2d4e8519" providerId="ADAL" clId="{9751FECD-5A04-461C-9056-AB2AF8FD8F75}" dt="2025-03-20T10:44:58.907" v="442" actId="478"/>
          <ac:cxnSpMkLst>
            <pc:docMk/>
            <pc:sldMk cId="3960124931" sldId="361"/>
            <ac:cxnSpMk id="30" creationId="{F91C1A6E-1A1B-1C44-93BA-1A470B385A1A}"/>
          </ac:cxnSpMkLst>
        </pc:cxnChg>
        <pc:cxnChg chg="del">
          <ac:chgData name="Jessica Wood" userId="7b7afa86-af4c-4fc5-8b10-ec0f2d4e8519" providerId="ADAL" clId="{9751FECD-5A04-461C-9056-AB2AF8FD8F75}" dt="2025-03-20T10:44:59.987" v="443" actId="478"/>
          <ac:cxnSpMkLst>
            <pc:docMk/>
            <pc:sldMk cId="3960124931" sldId="361"/>
            <ac:cxnSpMk id="31" creationId="{D845CD42-FDAA-1740-BB8D-A2E8B3B3BA67}"/>
          </ac:cxnSpMkLst>
        </pc:cxnChg>
        <pc:cxnChg chg="mod">
          <ac:chgData name="Jessica Wood" userId="7b7afa86-af4c-4fc5-8b10-ec0f2d4e8519" providerId="ADAL" clId="{9751FECD-5A04-461C-9056-AB2AF8FD8F75}" dt="2025-03-20T10:44:03.617" v="429" actId="14100"/>
          <ac:cxnSpMkLst>
            <pc:docMk/>
            <pc:sldMk cId="3960124931" sldId="361"/>
            <ac:cxnSpMk id="32" creationId="{C7564F59-7BFA-A54E-B4C9-79121FCA5F43}"/>
          </ac:cxnSpMkLst>
        </pc:cxnChg>
        <pc:cxnChg chg="del mod">
          <ac:chgData name="Jessica Wood" userId="7b7afa86-af4c-4fc5-8b10-ec0f2d4e8519" providerId="ADAL" clId="{9751FECD-5A04-461C-9056-AB2AF8FD8F75}" dt="2025-03-20T10:45:00.837" v="444" actId="478"/>
          <ac:cxnSpMkLst>
            <pc:docMk/>
            <pc:sldMk cId="3960124931" sldId="361"/>
            <ac:cxnSpMk id="33" creationId="{CBEFF595-63C8-3D46-89CA-1CE389313320}"/>
          </ac:cxnSpMkLst>
        </pc:cxnChg>
      </pc:sldChg>
      <pc:sldChg chg="modSp mod">
        <pc:chgData name="Jessica Wood" userId="7b7afa86-af4c-4fc5-8b10-ec0f2d4e8519" providerId="ADAL" clId="{9751FECD-5A04-461C-9056-AB2AF8FD8F75}" dt="2025-03-20T11:37:03.370" v="769" actId="20577"/>
        <pc:sldMkLst>
          <pc:docMk/>
          <pc:sldMk cId="353383840" sldId="381"/>
        </pc:sldMkLst>
        <pc:spChg chg="mod">
          <ac:chgData name="Jessica Wood" userId="7b7afa86-af4c-4fc5-8b10-ec0f2d4e8519" providerId="ADAL" clId="{9751FECD-5A04-461C-9056-AB2AF8FD8F75}" dt="2025-03-20T11:37:03.370" v="769" actId="20577"/>
          <ac:spMkLst>
            <pc:docMk/>
            <pc:sldMk cId="353383840" sldId="381"/>
            <ac:spMk id="6" creationId="{03D33695-F3E3-458D-8D7E-F377F44F408A}"/>
          </ac:spMkLst>
        </pc:spChg>
      </pc:sldChg>
      <pc:sldChg chg="modSp modAnim">
        <pc:chgData name="Jessica Wood" userId="7b7afa86-af4c-4fc5-8b10-ec0f2d4e8519" providerId="ADAL" clId="{9751FECD-5A04-461C-9056-AB2AF8FD8F75}" dt="2025-03-20T11:37:08.378" v="771" actId="6549"/>
        <pc:sldMkLst>
          <pc:docMk/>
          <pc:sldMk cId="928410927" sldId="382"/>
        </pc:sldMkLst>
        <pc:spChg chg="mod">
          <ac:chgData name="Jessica Wood" userId="7b7afa86-af4c-4fc5-8b10-ec0f2d4e8519" providerId="ADAL" clId="{9751FECD-5A04-461C-9056-AB2AF8FD8F75}" dt="2025-03-20T11:37:08.378" v="771" actId="6549"/>
          <ac:spMkLst>
            <pc:docMk/>
            <pc:sldMk cId="928410927" sldId="382"/>
            <ac:spMk id="6" creationId="{03D33695-F3E3-458D-8D7E-F377F44F408A}"/>
          </ac:spMkLst>
        </pc:spChg>
      </pc:sldChg>
      <pc:sldChg chg="addSp delSp modSp mod delAnim modAnim modNotesTx">
        <pc:chgData name="Jessica Wood" userId="7b7afa86-af4c-4fc5-8b10-ec0f2d4e8519" providerId="ADAL" clId="{9751FECD-5A04-461C-9056-AB2AF8FD8F75}" dt="2025-03-20T11:41:11.045" v="811"/>
        <pc:sldMkLst>
          <pc:docMk/>
          <pc:sldMk cId="2193735405" sldId="399"/>
        </pc:sldMkLst>
        <pc:spChg chg="add mod">
          <ac:chgData name="Jessica Wood" userId="7b7afa86-af4c-4fc5-8b10-ec0f2d4e8519" providerId="ADAL" clId="{9751FECD-5A04-461C-9056-AB2AF8FD8F75}" dt="2025-03-20T11:38:13.026" v="784" actId="1076"/>
          <ac:spMkLst>
            <pc:docMk/>
            <pc:sldMk cId="2193735405" sldId="399"/>
            <ac:spMk id="11" creationId="{C3F69BAA-C048-7B3C-71E0-2AC7A1805A50}"/>
          </ac:spMkLst>
        </pc:spChg>
        <pc:spChg chg="mod">
          <ac:chgData name="Jessica Wood" userId="7b7afa86-af4c-4fc5-8b10-ec0f2d4e8519" providerId="ADAL" clId="{9751FECD-5A04-461C-9056-AB2AF8FD8F75}" dt="2025-03-20T11:37:40.794" v="777" actId="1076"/>
          <ac:spMkLst>
            <pc:docMk/>
            <pc:sldMk cId="2193735405" sldId="399"/>
            <ac:spMk id="13" creationId="{3726B60E-02DF-1595-93CA-3A06157655B9}"/>
          </ac:spMkLst>
        </pc:spChg>
        <pc:cxnChg chg="mod">
          <ac:chgData name="Jessica Wood" userId="7b7afa86-af4c-4fc5-8b10-ec0f2d4e8519" providerId="ADAL" clId="{9751FECD-5A04-461C-9056-AB2AF8FD8F75}" dt="2025-03-20T11:37:33.895" v="775" actId="14100"/>
          <ac:cxnSpMkLst>
            <pc:docMk/>
            <pc:sldMk cId="2193735405" sldId="399"/>
            <ac:cxnSpMk id="5" creationId="{D483DDB4-D516-C9F4-CFF5-23359EF89763}"/>
          </ac:cxnSpMkLst>
        </pc:cxnChg>
        <pc:cxnChg chg="del">
          <ac:chgData name="Jessica Wood" userId="7b7afa86-af4c-4fc5-8b10-ec0f2d4e8519" providerId="ADAL" clId="{9751FECD-5A04-461C-9056-AB2AF8FD8F75}" dt="2025-03-20T11:37:27.780" v="773" actId="478"/>
          <ac:cxnSpMkLst>
            <pc:docMk/>
            <pc:sldMk cId="2193735405" sldId="399"/>
            <ac:cxnSpMk id="6" creationId="{0AEBF42B-B85A-1988-6DA2-56E6A45AC526}"/>
          </ac:cxnSpMkLst>
        </pc:cxnChg>
        <pc:cxnChg chg="del">
          <ac:chgData name="Jessica Wood" userId="7b7afa86-af4c-4fc5-8b10-ec0f2d4e8519" providerId="ADAL" clId="{9751FECD-5A04-461C-9056-AB2AF8FD8F75}" dt="2025-03-20T11:37:35.513" v="776" actId="478"/>
          <ac:cxnSpMkLst>
            <pc:docMk/>
            <pc:sldMk cId="2193735405" sldId="399"/>
            <ac:cxnSpMk id="8" creationId="{1CC80598-2F31-AA42-3FB4-8C8A0DC4FA42}"/>
          </ac:cxnSpMkLst>
        </pc:cxnChg>
      </pc:sldChg>
      <pc:sldChg chg="addSp delSp modSp mod delAnim modAnim modNotesTx">
        <pc:chgData name="Jessica Wood" userId="7b7afa86-af4c-4fc5-8b10-ec0f2d4e8519" providerId="ADAL" clId="{9751FECD-5A04-461C-9056-AB2AF8FD8F75}" dt="2025-03-20T11:41:17.337" v="813"/>
        <pc:sldMkLst>
          <pc:docMk/>
          <pc:sldMk cId="3765496492" sldId="400"/>
        </pc:sldMkLst>
        <pc:spChg chg="mod">
          <ac:chgData name="Jessica Wood" userId="7b7afa86-af4c-4fc5-8b10-ec0f2d4e8519" providerId="ADAL" clId="{9751FECD-5A04-461C-9056-AB2AF8FD8F75}" dt="2025-03-20T11:38:56.666" v="791" actId="14100"/>
          <ac:spMkLst>
            <pc:docMk/>
            <pc:sldMk cId="3765496492" sldId="400"/>
            <ac:spMk id="7" creationId="{AF7806D5-2120-D265-FD8D-E4103CDCC256}"/>
          </ac:spMkLst>
        </pc:spChg>
        <pc:spChg chg="add mod">
          <ac:chgData name="Jessica Wood" userId="7b7afa86-af4c-4fc5-8b10-ec0f2d4e8519" providerId="ADAL" clId="{9751FECD-5A04-461C-9056-AB2AF8FD8F75}" dt="2025-03-20T11:41:16.724" v="812" actId="1076"/>
          <ac:spMkLst>
            <pc:docMk/>
            <pc:sldMk cId="3765496492" sldId="400"/>
            <ac:spMk id="10" creationId="{86744C87-6E89-DF3C-54B9-133CE559C02E}"/>
          </ac:spMkLst>
        </pc:spChg>
        <pc:spChg chg="mod">
          <ac:chgData name="Jessica Wood" userId="7b7afa86-af4c-4fc5-8b10-ec0f2d4e8519" providerId="ADAL" clId="{9751FECD-5A04-461C-9056-AB2AF8FD8F75}" dt="2025-03-20T11:37:56.811" v="781" actId="1076"/>
          <ac:spMkLst>
            <pc:docMk/>
            <pc:sldMk cId="3765496492" sldId="400"/>
            <ac:spMk id="13" creationId="{3726B60E-02DF-1595-93CA-3A06157655B9}"/>
          </ac:spMkLst>
        </pc:spChg>
        <pc:spChg chg="mod">
          <ac:chgData name="Jessica Wood" userId="7b7afa86-af4c-4fc5-8b10-ec0f2d4e8519" providerId="ADAL" clId="{9751FECD-5A04-461C-9056-AB2AF8FD8F75}" dt="2025-03-20T11:38:18.740" v="785"/>
          <ac:spMkLst>
            <pc:docMk/>
            <pc:sldMk cId="3765496492" sldId="400"/>
            <ac:spMk id="20" creationId="{EAF0F34F-1A82-8638-DDD0-A69468632D92}"/>
          </ac:spMkLst>
        </pc:spChg>
        <pc:cxnChg chg="mod">
          <ac:chgData name="Jessica Wood" userId="7b7afa86-af4c-4fc5-8b10-ec0f2d4e8519" providerId="ADAL" clId="{9751FECD-5A04-461C-9056-AB2AF8FD8F75}" dt="2025-03-20T11:37:53.921" v="780" actId="1076"/>
          <ac:cxnSpMkLst>
            <pc:docMk/>
            <pc:sldMk cId="3765496492" sldId="400"/>
            <ac:cxnSpMk id="4" creationId="{6C2AECA2-ABCF-EB0C-40DA-01C82447DD02}"/>
          </ac:cxnSpMkLst>
        </pc:cxnChg>
        <pc:cxnChg chg="del">
          <ac:chgData name="Jessica Wood" userId="7b7afa86-af4c-4fc5-8b10-ec0f2d4e8519" providerId="ADAL" clId="{9751FECD-5A04-461C-9056-AB2AF8FD8F75}" dt="2025-03-20T11:37:50.008" v="779" actId="478"/>
          <ac:cxnSpMkLst>
            <pc:docMk/>
            <pc:sldMk cId="3765496492" sldId="400"/>
            <ac:cxnSpMk id="6" creationId="{0AEBF42B-B85A-1988-6DA2-56E6A45AC526}"/>
          </ac:cxnSpMkLst>
        </pc:cxnChg>
        <pc:cxnChg chg="del">
          <ac:chgData name="Jessica Wood" userId="7b7afa86-af4c-4fc5-8b10-ec0f2d4e8519" providerId="ADAL" clId="{9751FECD-5A04-461C-9056-AB2AF8FD8F75}" dt="2025-03-20T11:37:49.060" v="778" actId="478"/>
          <ac:cxnSpMkLst>
            <pc:docMk/>
            <pc:sldMk cId="3765496492" sldId="400"/>
            <ac:cxnSpMk id="8" creationId="{1CC80598-2F31-AA42-3FB4-8C8A0DC4FA42}"/>
          </ac:cxnSpMkLst>
        </pc:cxnChg>
      </pc:sldChg>
      <pc:sldChg chg="addSp delSp modSp mod delAnim modAnim modNotesTx">
        <pc:chgData name="Jessica Wood" userId="7b7afa86-af4c-4fc5-8b10-ec0f2d4e8519" providerId="ADAL" clId="{9751FECD-5A04-461C-9056-AB2AF8FD8F75}" dt="2025-03-20T11:41:21.892" v="814"/>
        <pc:sldMkLst>
          <pc:docMk/>
          <pc:sldMk cId="2078054244" sldId="401"/>
        </pc:sldMkLst>
        <pc:spChg chg="mod">
          <ac:chgData name="Jessica Wood" userId="7b7afa86-af4c-4fc5-8b10-ec0f2d4e8519" providerId="ADAL" clId="{9751FECD-5A04-461C-9056-AB2AF8FD8F75}" dt="2025-03-20T11:39:23.233" v="798" actId="14100"/>
          <ac:spMkLst>
            <pc:docMk/>
            <pc:sldMk cId="2078054244" sldId="401"/>
            <ac:spMk id="7" creationId="{AF7806D5-2120-D265-FD8D-E4103CDCC256}"/>
          </ac:spMkLst>
        </pc:spChg>
        <pc:spChg chg="add mod">
          <ac:chgData name="Jessica Wood" userId="7b7afa86-af4c-4fc5-8b10-ec0f2d4e8519" providerId="ADAL" clId="{9751FECD-5A04-461C-9056-AB2AF8FD8F75}" dt="2025-03-20T11:40:22.101" v="803" actId="1076"/>
          <ac:spMkLst>
            <pc:docMk/>
            <pc:sldMk cId="2078054244" sldId="401"/>
            <ac:spMk id="10" creationId="{D2ED8F01-EA2B-A57B-25E0-0425D398CC72}"/>
          </ac:spMkLst>
        </pc:spChg>
        <pc:spChg chg="mod">
          <ac:chgData name="Jessica Wood" userId="7b7afa86-af4c-4fc5-8b10-ec0f2d4e8519" providerId="ADAL" clId="{9751FECD-5A04-461C-9056-AB2AF8FD8F75}" dt="2025-03-20T11:40:17.825" v="801"/>
          <ac:spMkLst>
            <pc:docMk/>
            <pc:sldMk cId="2078054244" sldId="401"/>
            <ac:spMk id="20" creationId="{EAF0F34F-1A82-8638-DDD0-A69468632D92}"/>
          </ac:spMkLst>
        </pc:spChg>
        <pc:cxnChg chg="mod">
          <ac:chgData name="Jessica Wood" userId="7b7afa86-af4c-4fc5-8b10-ec0f2d4e8519" providerId="ADAL" clId="{9751FECD-5A04-461C-9056-AB2AF8FD8F75}" dt="2025-03-20T11:39:10.240" v="794" actId="1076"/>
          <ac:cxnSpMkLst>
            <pc:docMk/>
            <pc:sldMk cId="2078054244" sldId="401"/>
            <ac:cxnSpMk id="5" creationId="{D483DDB4-D516-C9F4-CFF5-23359EF89763}"/>
          </ac:cxnSpMkLst>
        </pc:cxnChg>
        <pc:cxnChg chg="del">
          <ac:chgData name="Jessica Wood" userId="7b7afa86-af4c-4fc5-8b10-ec0f2d4e8519" providerId="ADAL" clId="{9751FECD-5A04-461C-9056-AB2AF8FD8F75}" dt="2025-03-20T11:39:01.988" v="792" actId="478"/>
          <ac:cxnSpMkLst>
            <pc:docMk/>
            <pc:sldMk cId="2078054244" sldId="401"/>
            <ac:cxnSpMk id="6" creationId="{0AEBF42B-B85A-1988-6DA2-56E6A45AC526}"/>
          </ac:cxnSpMkLst>
        </pc:cxnChg>
        <pc:cxnChg chg="del">
          <ac:chgData name="Jessica Wood" userId="7b7afa86-af4c-4fc5-8b10-ec0f2d4e8519" providerId="ADAL" clId="{9751FECD-5A04-461C-9056-AB2AF8FD8F75}" dt="2025-03-20T11:39:02.959" v="793" actId="478"/>
          <ac:cxnSpMkLst>
            <pc:docMk/>
            <pc:sldMk cId="2078054244" sldId="401"/>
            <ac:cxnSpMk id="8" creationId="{1CC80598-2F31-AA42-3FB4-8C8A0DC4FA42}"/>
          </ac:cxnSpMkLst>
        </pc:cxnChg>
      </pc:sldChg>
    </pc:docChg>
  </pc:docChgLst>
  <pc:docChgLst>
    <pc:chgData name="Samina Rashid" userId="f7c9a806-66ff-4933-b51c-0e38c676f548" providerId="ADAL" clId="{5E62DE9D-E4D1-48E3-A81C-EB6521EE2D4C}"/>
    <pc:docChg chg="custSel addSld modSld">
      <pc:chgData name="Samina Rashid" userId="f7c9a806-66ff-4933-b51c-0e38c676f548" providerId="ADAL" clId="{5E62DE9D-E4D1-48E3-A81C-EB6521EE2D4C}" dt="2024-04-14T18:05:51.169" v="498" actId="1076"/>
      <pc:docMkLst>
        <pc:docMk/>
      </pc:docMkLst>
      <pc:sldChg chg="modSp add mod">
        <pc:chgData name="Samina Rashid" userId="f7c9a806-66ff-4933-b51c-0e38c676f548" providerId="ADAL" clId="{5E62DE9D-E4D1-48E3-A81C-EB6521EE2D4C}" dt="2024-04-04T12:28:01.508" v="1" actId="20577"/>
        <pc:sldMkLst>
          <pc:docMk/>
          <pc:sldMk cId="353383840" sldId="381"/>
        </pc:sldMkLst>
      </pc:sldChg>
      <pc:sldChg chg="add">
        <pc:chgData name="Samina Rashid" userId="f7c9a806-66ff-4933-b51c-0e38c676f548" providerId="ADAL" clId="{5E62DE9D-E4D1-48E3-A81C-EB6521EE2D4C}" dt="2024-04-04T12:30:53.730" v="2"/>
        <pc:sldMkLst>
          <pc:docMk/>
          <pc:sldMk cId="928410927" sldId="382"/>
        </pc:sldMkLst>
      </pc:sldChg>
      <pc:sldChg chg="addSp delSp modSp add mod delAnim modAnim modNotesTx">
        <pc:chgData name="Samina Rashid" userId="f7c9a806-66ff-4933-b51c-0e38c676f548" providerId="ADAL" clId="{5E62DE9D-E4D1-48E3-A81C-EB6521EE2D4C}" dt="2024-04-14T17:54:20.791" v="333" actId="20577"/>
        <pc:sldMkLst>
          <pc:docMk/>
          <pc:sldMk cId="2193735405" sldId="399"/>
        </pc:sldMkLst>
      </pc:sldChg>
      <pc:sldChg chg="addSp delSp modSp add mod">
        <pc:chgData name="Samina Rashid" userId="f7c9a806-66ff-4933-b51c-0e38c676f548" providerId="ADAL" clId="{5E62DE9D-E4D1-48E3-A81C-EB6521EE2D4C}" dt="2024-04-14T18:01:53.501" v="423" actId="1076"/>
        <pc:sldMkLst>
          <pc:docMk/>
          <pc:sldMk cId="3765496492" sldId="400"/>
        </pc:sldMkLst>
      </pc:sldChg>
      <pc:sldChg chg="modSp add mod">
        <pc:chgData name="Samina Rashid" userId="f7c9a806-66ff-4933-b51c-0e38c676f548" providerId="ADAL" clId="{5E62DE9D-E4D1-48E3-A81C-EB6521EE2D4C}" dt="2024-04-14T18:05:51.169" v="498" actId="1076"/>
        <pc:sldMkLst>
          <pc:docMk/>
          <pc:sldMk cId="2078054244" sldId="401"/>
        </pc:sldMkLst>
      </pc:sldChg>
    </pc:docChg>
  </pc:docChgLst>
  <pc:docChgLst>
    <pc:chgData name="Eoghan" userId="e1ad7bdb-31d9-492a-aba1-917f67feb35c" providerId="ADAL" clId="{BC6304BB-5FC0-49B4-AA6E-ABBAFD1D5212}"/>
    <pc:docChg chg="addSld delSld modSld">
      <pc:chgData name="Eoghan" userId="e1ad7bdb-31d9-492a-aba1-917f67feb35c" providerId="ADAL" clId="{BC6304BB-5FC0-49B4-AA6E-ABBAFD1D5212}" dt="2020-10-30T18:14:12.208" v="122" actId="20577"/>
      <pc:docMkLst>
        <pc:docMk/>
      </pc:docMkLst>
      <pc:sldChg chg="del">
        <pc:chgData name="Eoghan" userId="e1ad7bdb-31d9-492a-aba1-917f67feb35c" providerId="ADAL" clId="{BC6304BB-5FC0-49B4-AA6E-ABBAFD1D5212}" dt="2020-10-30T18:13:13.296" v="11" actId="2696"/>
        <pc:sldMkLst>
          <pc:docMk/>
          <pc:sldMk cId="2113124303" sldId="287"/>
        </pc:sldMkLst>
      </pc:sldChg>
      <pc:sldChg chg="modSp add">
        <pc:chgData name="Eoghan" userId="e1ad7bdb-31d9-492a-aba1-917f67feb35c" providerId="ADAL" clId="{BC6304BB-5FC0-49B4-AA6E-ABBAFD1D5212}" dt="2020-10-30T18:14:12.208" v="122" actId="20577"/>
        <pc:sldMkLst>
          <pc:docMk/>
          <pc:sldMk cId="2682494639" sldId="298"/>
        </pc:sldMkLst>
      </pc:sldChg>
      <pc:sldChg chg="modSp add">
        <pc:chgData name="Eoghan" userId="e1ad7bdb-31d9-492a-aba1-917f67feb35c" providerId="ADAL" clId="{BC6304BB-5FC0-49B4-AA6E-ABBAFD1D5212}" dt="2020-10-30T18:13:04.145" v="10" actId="20577"/>
        <pc:sldMkLst>
          <pc:docMk/>
          <pc:sldMk cId="2965238759" sldId="300"/>
        </pc:sldMkLst>
      </pc:sldChg>
      <pc:sldChg chg="modSp add">
        <pc:chgData name="Eoghan" userId="e1ad7bdb-31d9-492a-aba1-917f67feb35c" providerId="ADAL" clId="{BC6304BB-5FC0-49B4-AA6E-ABBAFD1D5212}" dt="2020-10-30T18:12:34.868" v="3" actId="14100"/>
        <pc:sldMkLst>
          <pc:docMk/>
          <pc:sldMk cId="3268269971" sldId="302"/>
        </pc:sldMkLst>
      </pc:sldChg>
    </pc:docChg>
  </pc:docChgLst>
  <pc:docChgLst>
    <pc:chgData name="Eoghan Pierce" userId="e1ad7bdb-31d9-492a-aba1-917f67feb35c" providerId="ADAL" clId="{5A2893FD-1AB5-4FB3-87A7-1D7A5FEBEE4A}"/>
    <pc:docChg chg="addSld modSld modMainMaster">
      <pc:chgData name="Eoghan Pierce" userId="e1ad7bdb-31d9-492a-aba1-917f67feb35c" providerId="ADAL" clId="{5A2893FD-1AB5-4FB3-87A7-1D7A5FEBEE4A}" dt="2020-10-29T13:57:49.938" v="168" actId="20577"/>
      <pc:docMkLst>
        <pc:docMk/>
      </pc:docMkLst>
      <pc:sldChg chg="modSp add">
        <pc:chgData name="Eoghan Pierce" userId="e1ad7bdb-31d9-492a-aba1-917f67feb35c" providerId="ADAL" clId="{5A2893FD-1AB5-4FB3-87A7-1D7A5FEBEE4A}" dt="2020-10-29T13:42:01.679" v="162" actId="14100"/>
        <pc:sldMkLst>
          <pc:docMk/>
          <pc:sldMk cId="2113124303" sldId="287"/>
        </pc:sldMkLst>
      </pc:sldChg>
      <pc:sldMasterChg chg="modSldLayout">
        <pc:chgData name="Eoghan Pierce" userId="e1ad7bdb-31d9-492a-aba1-917f67feb35c" providerId="ADAL" clId="{5A2893FD-1AB5-4FB3-87A7-1D7A5FEBEE4A}" dt="2020-10-29T13:57:49.938" v="168" actId="20577"/>
        <pc:sldMasterMkLst>
          <pc:docMk/>
          <pc:sldMasterMk cId="2641049347" sldId="2147483660"/>
        </pc:sldMasterMkLst>
        <pc:sldLayoutChg chg="modSp">
          <pc:chgData name="Eoghan Pierce" userId="e1ad7bdb-31d9-492a-aba1-917f67feb35c" providerId="ADAL" clId="{5A2893FD-1AB5-4FB3-87A7-1D7A5FEBEE4A}" dt="2020-10-29T13:57:49.938" v="168" actId="20577"/>
          <pc:sldLayoutMkLst>
            <pc:docMk/>
            <pc:sldMasterMk cId="530134504" sldId="2147483691"/>
            <pc:sldLayoutMk cId="112777793" sldId="2147483663"/>
          </pc:sldLayoutMkLst>
        </pc:sldLayoutChg>
      </pc:sldMasterChg>
    </pc:docChg>
  </pc:docChgLst>
  <pc:docChgLst>
    <pc:chgData name="Joanna Scouler" userId="da2978bb-3a89-42a2-b6f4-686f2140a0cc" providerId="ADAL" clId="{439C3046-B3DC-6C47-9958-AC7C03CCAD1E}"/>
    <pc:docChg chg="custSel addSld delSld modSld modMainMaster">
      <pc:chgData name="Joanna Scouler" userId="da2978bb-3a89-42a2-b6f4-686f2140a0cc" providerId="ADAL" clId="{439C3046-B3DC-6C47-9958-AC7C03CCAD1E}" dt="2022-05-18T09:10:02.893" v="94"/>
      <pc:docMkLst>
        <pc:docMk/>
      </pc:docMkLst>
      <pc:sldChg chg="modSp">
        <pc:chgData name="Joanna Scouler" userId="da2978bb-3a89-42a2-b6f4-686f2140a0cc" providerId="ADAL" clId="{439C3046-B3DC-6C47-9958-AC7C03CCAD1E}" dt="2022-04-27T08:14:34.688" v="6"/>
        <pc:sldMkLst>
          <pc:docMk/>
          <pc:sldMk cId="0" sldId="259"/>
        </pc:sldMkLst>
      </pc:sldChg>
      <pc:sldChg chg="modSp">
        <pc:chgData name="Joanna Scouler" userId="da2978bb-3a89-42a2-b6f4-686f2140a0cc" providerId="ADAL" clId="{439C3046-B3DC-6C47-9958-AC7C03CCAD1E}" dt="2022-04-27T08:14:34.688" v="6"/>
        <pc:sldMkLst>
          <pc:docMk/>
          <pc:sldMk cId="0" sldId="261"/>
        </pc:sldMkLst>
      </pc:sldChg>
      <pc:sldChg chg="modSp">
        <pc:chgData name="Joanna Scouler" userId="da2978bb-3a89-42a2-b6f4-686f2140a0cc" providerId="ADAL" clId="{439C3046-B3DC-6C47-9958-AC7C03CCAD1E}" dt="2022-04-27T08:14:34.688" v="6"/>
        <pc:sldMkLst>
          <pc:docMk/>
          <pc:sldMk cId="0" sldId="262"/>
        </pc:sldMkLst>
      </pc:sldChg>
      <pc:sldChg chg="modSp mod modNotesTx">
        <pc:chgData name="Joanna Scouler" userId="da2978bb-3a89-42a2-b6f4-686f2140a0cc" providerId="ADAL" clId="{439C3046-B3DC-6C47-9958-AC7C03CCAD1E}" dt="2022-04-27T08:17:25.402" v="85" actId="1036"/>
        <pc:sldMkLst>
          <pc:docMk/>
          <pc:sldMk cId="0" sldId="263"/>
        </pc:sldMkLst>
      </pc:sldChg>
      <pc:sldChg chg="modSp modNotesTx">
        <pc:chgData name="Joanna Scouler" userId="da2978bb-3a89-42a2-b6f4-686f2140a0cc" providerId="ADAL" clId="{439C3046-B3DC-6C47-9958-AC7C03CCAD1E}" dt="2022-04-27T08:16:33.420" v="71" actId="12"/>
        <pc:sldMkLst>
          <pc:docMk/>
          <pc:sldMk cId="2637244349" sldId="294"/>
        </pc:sldMkLst>
      </pc:sldChg>
      <pc:sldChg chg="modNotesTx">
        <pc:chgData name="Joanna Scouler" userId="da2978bb-3a89-42a2-b6f4-686f2140a0cc" providerId="ADAL" clId="{439C3046-B3DC-6C47-9958-AC7C03CCAD1E}" dt="2022-04-27T08:16:07.380" v="65" actId="20577"/>
        <pc:sldMkLst>
          <pc:docMk/>
          <pc:sldMk cId="2682494639" sldId="298"/>
        </pc:sldMkLst>
      </pc:sldChg>
      <pc:sldChg chg="modSp">
        <pc:chgData name="Joanna Scouler" userId="da2978bb-3a89-42a2-b6f4-686f2140a0cc" providerId="ADAL" clId="{439C3046-B3DC-6C47-9958-AC7C03CCAD1E}" dt="2022-04-27T08:14:34.688" v="6"/>
        <pc:sldMkLst>
          <pc:docMk/>
          <pc:sldMk cId="2965238759" sldId="300"/>
        </pc:sldMkLst>
      </pc:sldChg>
      <pc:sldChg chg="modSp mod">
        <pc:chgData name="Joanna Scouler" userId="da2978bb-3a89-42a2-b6f4-686f2140a0cc" providerId="ADAL" clId="{439C3046-B3DC-6C47-9958-AC7C03CCAD1E}" dt="2022-04-27T08:15:42.638" v="56" actId="20577"/>
        <pc:sldMkLst>
          <pc:docMk/>
          <pc:sldMk cId="3268269971" sldId="302"/>
        </pc:sldMkLst>
      </pc:sldChg>
      <pc:sldChg chg="del">
        <pc:chgData name="Joanna Scouler" userId="da2978bb-3a89-42a2-b6f4-686f2140a0cc" providerId="ADAL" clId="{439C3046-B3DC-6C47-9958-AC7C03CCAD1E}" dt="2022-04-27T08:15:21.799" v="45" actId="2696"/>
        <pc:sldMkLst>
          <pc:docMk/>
          <pc:sldMk cId="339849019" sldId="349"/>
        </pc:sldMkLst>
      </pc:sldChg>
      <pc:sldChg chg="modSp mod">
        <pc:chgData name="Joanna Scouler" userId="da2978bb-3a89-42a2-b6f4-686f2140a0cc" providerId="ADAL" clId="{439C3046-B3DC-6C47-9958-AC7C03CCAD1E}" dt="2022-04-27T08:15:53.350" v="62" actId="1038"/>
        <pc:sldMkLst>
          <pc:docMk/>
          <pc:sldMk cId="810804710" sldId="355"/>
        </pc:sldMkLst>
      </pc:sldChg>
      <pc:sldChg chg="delSp modSp mod">
        <pc:chgData name="Joanna Scouler" userId="da2978bb-3a89-42a2-b6f4-686f2140a0cc" providerId="ADAL" clId="{439C3046-B3DC-6C47-9958-AC7C03CCAD1E}" dt="2022-04-27T09:51:13.257" v="91" actId="1037"/>
        <pc:sldMkLst>
          <pc:docMk/>
          <pc:sldMk cId="197941128" sldId="356"/>
        </pc:sldMkLst>
      </pc:sldChg>
      <pc:sldChg chg="modNotesTx">
        <pc:chgData name="Joanna Scouler" userId="da2978bb-3a89-42a2-b6f4-686f2140a0cc" providerId="ADAL" clId="{439C3046-B3DC-6C47-9958-AC7C03CCAD1E}" dt="2022-04-27T08:16:15.455" v="67" actId="20577"/>
        <pc:sldMkLst>
          <pc:docMk/>
          <pc:sldMk cId="488576460" sldId="357"/>
        </pc:sldMkLst>
      </pc:sldChg>
      <pc:sldChg chg="modSp">
        <pc:chgData name="Joanna Scouler" userId="da2978bb-3a89-42a2-b6f4-686f2140a0cc" providerId="ADAL" clId="{439C3046-B3DC-6C47-9958-AC7C03CCAD1E}" dt="2022-04-27T08:14:34.688" v="6"/>
        <pc:sldMkLst>
          <pc:docMk/>
          <pc:sldMk cId="1792173680" sldId="358"/>
        </pc:sldMkLst>
      </pc:sldChg>
      <pc:sldChg chg="modSp">
        <pc:chgData name="Joanna Scouler" userId="da2978bb-3a89-42a2-b6f4-686f2140a0cc" providerId="ADAL" clId="{439C3046-B3DC-6C47-9958-AC7C03CCAD1E}" dt="2022-04-27T08:14:34.688" v="6"/>
        <pc:sldMkLst>
          <pc:docMk/>
          <pc:sldMk cId="4242642038" sldId="359"/>
        </pc:sldMkLst>
      </pc:sldChg>
      <pc:sldChg chg="modNotesTx">
        <pc:chgData name="Joanna Scouler" userId="da2978bb-3a89-42a2-b6f4-686f2140a0cc" providerId="ADAL" clId="{439C3046-B3DC-6C47-9958-AC7C03CCAD1E}" dt="2022-04-27T08:16:40.433" v="74" actId="20577"/>
        <pc:sldMkLst>
          <pc:docMk/>
          <pc:sldMk cId="795097028" sldId="360"/>
        </pc:sldMkLst>
      </pc:sldChg>
      <pc:sldChg chg="addSp delSp modSp add mod modClrScheme chgLayout modNotesTx">
        <pc:chgData name="Joanna Scouler" userId="da2978bb-3a89-42a2-b6f4-686f2140a0cc" providerId="ADAL" clId="{439C3046-B3DC-6C47-9958-AC7C03CCAD1E}" dt="2022-05-06T13:55:01.885" v="93"/>
        <pc:sldMkLst>
          <pc:docMk/>
          <pc:sldMk cId="2739972932" sldId="364"/>
        </pc:sldMkLst>
      </pc:sldChg>
      <pc:sldMasterChg chg="modSldLayout">
        <pc:chgData name="Joanna Scouler" userId="da2978bb-3a89-42a2-b6f4-686f2140a0cc" providerId="ADAL" clId="{439C3046-B3DC-6C47-9958-AC7C03CCAD1E}" dt="2022-05-18T09:10:02.893" v="94"/>
        <pc:sldMasterMkLst>
          <pc:docMk/>
          <pc:sldMasterMk cId="2496218862" sldId="2147483675"/>
        </pc:sldMasterMkLst>
        <pc:sldLayoutChg chg="addSp modSp">
          <pc:chgData name="Joanna Scouler" userId="da2978bb-3a89-42a2-b6f4-686f2140a0cc" providerId="ADAL" clId="{439C3046-B3DC-6C47-9958-AC7C03CCAD1E}" dt="2022-05-18T09:10:02.893" v="94"/>
          <pc:sldLayoutMkLst>
            <pc:docMk/>
            <pc:sldMasterMk cId="2496218862" sldId="2147483675"/>
            <pc:sldLayoutMk cId="3409183359" sldId="2147483710"/>
          </pc:sldLayoutMkLst>
        </pc:sldLayoutChg>
      </pc:sldMasterChg>
    </pc:docChg>
  </pc:docChgLst>
  <pc:docChgLst>
    <pc:chgData name="Joanna Scouler" userId="da2978bb-3a89-42a2-b6f4-686f2140a0cc" providerId="ADAL" clId="{C7F4AC22-3B35-E342-8B5F-A3543A102010}"/>
    <pc:docChg chg="undo custSel addSld delSld modSld sldOrd">
      <pc:chgData name="Joanna Scouler" userId="da2978bb-3a89-42a2-b6f4-686f2140a0cc" providerId="ADAL" clId="{C7F4AC22-3B35-E342-8B5F-A3543A102010}" dt="2021-07-12T13:36:00.705" v="27313" actId="20577"/>
      <pc:docMkLst>
        <pc:docMk/>
      </pc:docMkLst>
      <pc:sldChg chg="delSp del mod">
        <pc:chgData name="Joanna Scouler" userId="da2978bb-3a89-42a2-b6f4-686f2140a0cc" providerId="ADAL" clId="{C7F4AC22-3B35-E342-8B5F-A3543A102010}" dt="2021-06-09T14:50:14.083" v="677" actId="2696"/>
        <pc:sldMkLst>
          <pc:docMk/>
          <pc:sldMk cId="3458927919" sldId="257"/>
        </pc:sldMkLst>
      </pc:sldChg>
      <pc:sldChg chg="addSp delSp modSp mod modAnim modNotesTx">
        <pc:chgData name="Joanna Scouler" userId="da2978bb-3a89-42a2-b6f4-686f2140a0cc" providerId="ADAL" clId="{C7F4AC22-3B35-E342-8B5F-A3543A102010}" dt="2021-06-11T10:35:40.878" v="20847" actId="20577"/>
        <pc:sldMkLst>
          <pc:docMk/>
          <pc:sldMk cId="0" sldId="259"/>
        </pc:sldMkLst>
      </pc:sldChg>
      <pc:sldChg chg="modSp mod modNotesTx">
        <pc:chgData name="Joanna Scouler" userId="da2978bb-3a89-42a2-b6f4-686f2140a0cc" providerId="ADAL" clId="{C7F4AC22-3B35-E342-8B5F-A3543A102010}" dt="2021-06-10T14:39:37.386" v="12791" actId="20577"/>
        <pc:sldMkLst>
          <pc:docMk/>
          <pc:sldMk cId="0" sldId="261"/>
        </pc:sldMkLst>
      </pc:sldChg>
      <pc:sldChg chg="addSp delSp modSp mod ord modNotesTx">
        <pc:chgData name="Joanna Scouler" userId="da2978bb-3a89-42a2-b6f4-686f2140a0cc" providerId="ADAL" clId="{C7F4AC22-3B35-E342-8B5F-A3543A102010}" dt="2021-06-28T11:42:35.737" v="26386" actId="13926"/>
        <pc:sldMkLst>
          <pc:docMk/>
          <pc:sldMk cId="0" sldId="262"/>
        </pc:sldMkLst>
      </pc:sldChg>
      <pc:sldChg chg="addSp delSp modSp mod modNotesTx">
        <pc:chgData name="Joanna Scouler" userId="da2978bb-3a89-42a2-b6f4-686f2140a0cc" providerId="ADAL" clId="{C7F4AC22-3B35-E342-8B5F-A3543A102010}" dt="2021-06-28T11:47:27.870" v="27067" actId="20577"/>
        <pc:sldMkLst>
          <pc:docMk/>
          <pc:sldMk cId="0" sldId="263"/>
        </pc:sldMkLst>
      </pc:sldChg>
      <pc:sldChg chg="del">
        <pc:chgData name="Joanna Scouler" userId="da2978bb-3a89-42a2-b6f4-686f2140a0cc" providerId="ADAL" clId="{C7F4AC22-3B35-E342-8B5F-A3543A102010}" dt="2021-06-09T14:49:03.629" v="567" actId="2696"/>
        <pc:sldMkLst>
          <pc:docMk/>
          <pc:sldMk cId="2119193587" sldId="264"/>
        </pc:sldMkLst>
      </pc:sldChg>
      <pc:sldChg chg="modSp del mod">
        <pc:chgData name="Joanna Scouler" userId="da2978bb-3a89-42a2-b6f4-686f2140a0cc" providerId="ADAL" clId="{C7F4AC22-3B35-E342-8B5F-A3543A102010}" dt="2021-06-10T14:35:15.901" v="12537" actId="2696"/>
        <pc:sldMkLst>
          <pc:docMk/>
          <pc:sldMk cId="3762143327" sldId="290"/>
        </pc:sldMkLst>
      </pc:sldChg>
      <pc:sldChg chg="addSp delSp modSp del mod ord modAnim modShow modNotesTx">
        <pc:chgData name="Joanna Scouler" userId="da2978bb-3a89-42a2-b6f4-686f2140a0cc" providerId="ADAL" clId="{C7F4AC22-3B35-E342-8B5F-A3543A102010}" dt="2021-06-14T12:09:26.542" v="26172" actId="2696"/>
        <pc:sldMkLst>
          <pc:docMk/>
          <pc:sldMk cId="4214625684" sldId="291"/>
        </pc:sldMkLst>
      </pc:sldChg>
      <pc:sldChg chg="addSp modSp add mod modAnim modNotesTx">
        <pc:chgData name="Joanna Scouler" userId="da2978bb-3a89-42a2-b6f4-686f2140a0cc" providerId="ADAL" clId="{C7F4AC22-3B35-E342-8B5F-A3543A102010}" dt="2021-06-14T12:59:38.856" v="26211" actId="20577"/>
        <pc:sldMkLst>
          <pc:docMk/>
          <pc:sldMk cId="2637244349" sldId="294"/>
        </pc:sldMkLst>
      </pc:sldChg>
      <pc:sldChg chg="modSp mod ord modNotesTx">
        <pc:chgData name="Joanna Scouler" userId="da2978bb-3a89-42a2-b6f4-686f2140a0cc" providerId="ADAL" clId="{C7F4AC22-3B35-E342-8B5F-A3543A102010}" dt="2021-06-10T13:27:07.676" v="6342" actId="2711"/>
        <pc:sldMkLst>
          <pc:docMk/>
          <pc:sldMk cId="2682494639" sldId="298"/>
        </pc:sldMkLst>
      </pc:sldChg>
      <pc:sldChg chg="ord">
        <pc:chgData name="Joanna Scouler" userId="da2978bb-3a89-42a2-b6f4-686f2140a0cc" providerId="ADAL" clId="{C7F4AC22-3B35-E342-8B5F-A3543A102010}" dt="2021-06-14T10:57:48.439" v="23145" actId="20578"/>
        <pc:sldMkLst>
          <pc:docMk/>
          <pc:sldMk cId="2965238759" sldId="300"/>
        </pc:sldMkLst>
      </pc:sldChg>
      <pc:sldChg chg="addSp delSp modSp mod">
        <pc:chgData name="Joanna Scouler" userId="da2978bb-3a89-42a2-b6f4-686f2140a0cc" providerId="ADAL" clId="{C7F4AC22-3B35-E342-8B5F-A3543A102010}" dt="2021-06-10T12:25:56.589" v="2435" actId="20577"/>
        <pc:sldMkLst>
          <pc:docMk/>
          <pc:sldMk cId="3268269971" sldId="302"/>
        </pc:sldMkLst>
      </pc:sldChg>
      <pc:sldChg chg="del">
        <pc:chgData name="Joanna Scouler" userId="da2978bb-3a89-42a2-b6f4-686f2140a0cc" providerId="ADAL" clId="{C7F4AC22-3B35-E342-8B5F-A3543A102010}" dt="2021-06-09T14:44:56.154" v="20" actId="2696"/>
        <pc:sldMkLst>
          <pc:docMk/>
          <pc:sldMk cId="927417053" sldId="303"/>
        </pc:sldMkLst>
      </pc:sldChg>
      <pc:sldChg chg="modSp add mod modNotesTx">
        <pc:chgData name="Joanna Scouler" userId="da2978bb-3a89-42a2-b6f4-686f2140a0cc" providerId="ADAL" clId="{C7F4AC22-3B35-E342-8B5F-A3543A102010}" dt="2021-06-14T09:56:30.109" v="23142" actId="20577"/>
        <pc:sldMkLst>
          <pc:docMk/>
          <pc:sldMk cId="339849019" sldId="349"/>
        </pc:sldMkLst>
      </pc:sldChg>
      <pc:sldChg chg="addSp delSp modSp add mod modNotesTx">
        <pc:chgData name="Joanna Scouler" userId="da2978bb-3a89-42a2-b6f4-686f2140a0cc" providerId="ADAL" clId="{C7F4AC22-3B35-E342-8B5F-A3543A102010}" dt="2021-06-28T11:42:25.242" v="26385" actId="20577"/>
        <pc:sldMkLst>
          <pc:docMk/>
          <pc:sldMk cId="810804710" sldId="355"/>
        </pc:sldMkLst>
      </pc:sldChg>
      <pc:sldChg chg="addSp delSp modSp add mod modClrScheme delAnim modAnim chgLayout modNotesTx">
        <pc:chgData name="Joanna Scouler" userId="da2978bb-3a89-42a2-b6f4-686f2140a0cc" providerId="ADAL" clId="{C7F4AC22-3B35-E342-8B5F-A3543A102010}" dt="2021-07-12T10:39:12.924" v="27072" actId="2711"/>
        <pc:sldMkLst>
          <pc:docMk/>
          <pc:sldMk cId="197941128" sldId="356"/>
        </pc:sldMkLst>
      </pc:sldChg>
      <pc:sldChg chg="addSp delSp modSp new mod modAnim modNotesTx">
        <pc:chgData name="Joanna Scouler" userId="da2978bb-3a89-42a2-b6f4-686f2140a0cc" providerId="ADAL" clId="{C7F4AC22-3B35-E342-8B5F-A3543A102010}" dt="2021-06-28T11:47:46.677" v="27069" actId="113"/>
        <pc:sldMkLst>
          <pc:docMk/>
          <pc:sldMk cId="488576460" sldId="357"/>
        </pc:sldMkLst>
      </pc:sldChg>
      <pc:sldChg chg="addSp delSp modSp new mod modAnim modNotesTx">
        <pc:chgData name="Joanna Scouler" userId="da2978bb-3a89-42a2-b6f4-686f2140a0cc" providerId="ADAL" clId="{C7F4AC22-3B35-E342-8B5F-A3543A102010}" dt="2021-06-14T12:06:41.113" v="26046" actId="20577"/>
        <pc:sldMkLst>
          <pc:docMk/>
          <pc:sldMk cId="1792173680" sldId="358"/>
        </pc:sldMkLst>
      </pc:sldChg>
      <pc:sldChg chg="addSp modSp add del modNotesTx">
        <pc:chgData name="Joanna Scouler" userId="da2978bb-3a89-42a2-b6f4-686f2140a0cc" providerId="ADAL" clId="{C7F4AC22-3B35-E342-8B5F-A3543A102010}" dt="2021-06-10T15:54:30.845" v="18630" actId="2696"/>
        <pc:sldMkLst>
          <pc:docMk/>
          <pc:sldMk cId="1717441643" sldId="359"/>
        </pc:sldMkLst>
      </pc:sldChg>
      <pc:sldChg chg="addSp delSp modSp add mod modAnim modNotesTx">
        <pc:chgData name="Joanna Scouler" userId="da2978bb-3a89-42a2-b6f4-686f2140a0cc" providerId="ADAL" clId="{C7F4AC22-3B35-E342-8B5F-A3543A102010}" dt="2021-06-14T12:10:22.610" v="26196"/>
        <pc:sldMkLst>
          <pc:docMk/>
          <pc:sldMk cId="4242642038" sldId="359"/>
        </pc:sldMkLst>
      </pc:sldChg>
      <pc:sldChg chg="addSp modSp new mod modShow modNotesTx">
        <pc:chgData name="Joanna Scouler" userId="da2978bb-3a89-42a2-b6f4-686f2140a0cc" providerId="ADAL" clId="{C7F4AC22-3B35-E342-8B5F-A3543A102010}" dt="2021-06-11T11:12:42.818" v="22259" actId="20577"/>
        <pc:sldMkLst>
          <pc:docMk/>
          <pc:sldMk cId="795097028" sldId="360"/>
        </pc:sldMkLst>
      </pc:sldChg>
      <pc:sldChg chg="addSp delSp modSp new add del mod modClrScheme delAnim modAnim chgLayout">
        <pc:chgData name="Joanna Scouler" userId="da2978bb-3a89-42a2-b6f4-686f2140a0cc" providerId="ADAL" clId="{C7F4AC22-3B35-E342-8B5F-A3543A102010}" dt="2021-06-11T09:47:04.869" v="20480" actId="2696"/>
        <pc:sldMkLst>
          <pc:docMk/>
          <pc:sldMk cId="1498501655" sldId="360"/>
        </pc:sldMkLst>
      </pc:sldChg>
      <pc:sldChg chg="addSp modSp new del mod modAnim modShow">
        <pc:chgData name="Joanna Scouler" userId="da2978bb-3a89-42a2-b6f4-686f2140a0cc" providerId="ADAL" clId="{C7F4AC22-3B35-E342-8B5F-A3543A102010}" dt="2021-06-11T13:18:48.940" v="22297" actId="2696"/>
        <pc:sldMkLst>
          <pc:docMk/>
          <pc:sldMk cId="3358681287" sldId="361"/>
        </pc:sldMkLst>
      </pc:sldChg>
      <pc:sldChg chg="addSp delSp modSp add mod delAnim modAnim modNotesTx">
        <pc:chgData name="Joanna Scouler" userId="da2978bb-3a89-42a2-b6f4-686f2140a0cc" providerId="ADAL" clId="{C7F4AC22-3B35-E342-8B5F-A3543A102010}" dt="2021-07-12T13:36:00.705" v="27313" actId="20577"/>
        <pc:sldMkLst>
          <pc:docMk/>
          <pc:sldMk cId="3960124931" sldId="361"/>
        </pc:sldMkLst>
      </pc:sldChg>
      <pc:sldChg chg="add del">
        <pc:chgData name="Joanna Scouler" userId="da2978bb-3a89-42a2-b6f4-686f2140a0cc" providerId="ADAL" clId="{C7F4AC22-3B35-E342-8B5F-A3543A102010}" dt="2021-06-14T10:59:06.613" v="23190"/>
        <pc:sldMkLst>
          <pc:docMk/>
          <pc:sldMk cId="1409580202" sldId="362"/>
        </pc:sldMkLst>
      </pc:sldChg>
      <pc:sldChg chg="add del">
        <pc:chgData name="Joanna Scouler" userId="da2978bb-3a89-42a2-b6f4-686f2140a0cc" providerId="ADAL" clId="{C7F4AC22-3B35-E342-8B5F-A3543A102010}" dt="2021-06-14T10:59:12.484" v="23192"/>
        <pc:sldMkLst>
          <pc:docMk/>
          <pc:sldMk cId="4149298024" sldId="362"/>
        </pc:sldMkLst>
      </pc:sldChg>
      <pc:sldChg chg="add del modNotesTx">
        <pc:chgData name="Joanna Scouler" userId="da2978bb-3a89-42a2-b6f4-686f2140a0cc" providerId="ADAL" clId="{C7F4AC22-3B35-E342-8B5F-A3543A102010}" dt="2021-06-11T13:38:29.072" v="23135" actId="2696"/>
        <pc:sldMkLst>
          <pc:docMk/>
          <pc:sldMk cId="3358681287" sldId="365"/>
        </pc:sldMkLst>
      </pc:sldChg>
    </pc:docChg>
  </pc:docChgLst>
</pc:chgInfo>
</file>

<file path=ppt/media/hdphoto1.wdp>
</file>

<file path=ppt/media/hdphoto2.wdp>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GB"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7947b471f8_0_18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g7947b471f8_0_186: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r>
              <a:rPr lang="en-GB" sz="1200" b="1">
                <a:solidFill>
                  <a:srgbClr val="0070C0"/>
                </a:solidFill>
                <a:latin typeface="Century Gothic" panose="020B0502020202020204" pitchFamily="34" charset="0"/>
              </a:rPr>
              <a:t>Foundation question: </a:t>
            </a:r>
            <a:r>
              <a:rPr lang="en-GB" sz="1200">
                <a:solidFill>
                  <a:srgbClr val="0070C0"/>
                </a:solidFill>
                <a:latin typeface="Century Gothic" panose="020B0502020202020204" pitchFamily="34" charset="0"/>
              </a:rPr>
              <a:t>2 boys both push a trolley to the left with a force of 80 N each. What is the resultant force? </a:t>
            </a:r>
          </a:p>
          <a:p>
            <a:r>
              <a:rPr lang="en-GB" sz="1200" b="1">
                <a:solidFill>
                  <a:srgbClr val="7030A0"/>
                </a:solidFill>
                <a:latin typeface="Century Gothic" panose="020B0502020202020204" pitchFamily="34" charset="0"/>
              </a:rPr>
              <a:t>Stretch question: </a:t>
            </a:r>
            <a:r>
              <a:rPr lang="en-GB" sz="1200">
                <a:solidFill>
                  <a:srgbClr val="7030A0"/>
                </a:solidFill>
                <a:latin typeface="Century Gothic" panose="020B0502020202020204" pitchFamily="34" charset="0"/>
              </a:rPr>
              <a:t>Explain the difference between speed and velocity and how you could calculate both. </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endParaRPr lang="en-GB" sz="1200" b="1">
              <a:solidFill>
                <a:srgbClr val="0070C0"/>
              </a:solidFill>
              <a:latin typeface="Century Gothic" panose="020B050202020202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Answers</a:t>
            </a:r>
            <a:r>
              <a:rPr lang="en-GB" sz="1200">
                <a:solidFill>
                  <a:srgbClr val="0070C0"/>
                </a:solidFill>
                <a:latin typeface="Century Gothic" panose="020B0502020202020204" pitchFamily="34" charset="0"/>
              </a:rPr>
              <a:t>:</a:t>
            </a: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a:solidFill>
                  <a:srgbClr val="0070C0"/>
                </a:solidFill>
                <a:latin typeface="Century Gothic" panose="020B0502020202020204" pitchFamily="34" charset="0"/>
              </a:rPr>
              <a:t>Foundation</a:t>
            </a:r>
            <a:r>
              <a:rPr lang="en-GB" sz="1200">
                <a:solidFill>
                  <a:srgbClr val="0070C0"/>
                </a:solidFill>
                <a:latin typeface="Century Gothic" panose="020B0502020202020204" pitchFamily="34" charset="0"/>
              </a:rPr>
              <a:t>:</a:t>
            </a:r>
            <a:r>
              <a:rPr lang="en-GB" sz="1200" b="0" i="0" u="none" strike="noStrike" kern="1200" cap="none" baseline="0">
                <a:solidFill>
                  <a:schemeClr val="dk1"/>
                </a:solidFill>
                <a:effectLst/>
                <a:latin typeface="Calibri"/>
                <a:cs typeface="Calibri"/>
                <a:sym typeface="Calibri"/>
              </a:rPr>
              <a:t> F</a:t>
            </a:r>
            <a:r>
              <a:rPr lang="en-GB" sz="1200" b="0" i="0" u="none" strike="noStrike" kern="1200" cap="none" baseline="0">
                <a:solidFill>
                  <a:schemeClr val="dk1"/>
                </a:solidFill>
                <a:effectLst/>
                <a:latin typeface="Calibri"/>
                <a:ea typeface="Calibri"/>
                <a:cs typeface="Calibri"/>
                <a:sym typeface="Calibri"/>
              </a:rPr>
              <a:t>orces are acting in the same direction so they are added together. Resultant force = 80 N + 80 N = 160 N </a:t>
            </a:r>
            <a:r>
              <a:rPr lang="en-GB" sz="1200" b="1" i="0" u="none" strike="noStrike" kern="1200" cap="none" baseline="0">
                <a:solidFill>
                  <a:schemeClr val="dk1"/>
                </a:solidFill>
                <a:effectLst/>
                <a:latin typeface="Calibri"/>
                <a:ea typeface="Calibri"/>
                <a:cs typeface="Calibri"/>
                <a:sym typeface="Calibri"/>
              </a:rPr>
              <a:t>left</a:t>
            </a:r>
            <a:r>
              <a:rPr lang="en-GB" sz="1200" b="0" i="0" u="none" strike="noStrike" kern="1200" cap="none" baseline="0">
                <a:solidFill>
                  <a:schemeClr val="dk1"/>
                </a:solidFill>
                <a:effectLst/>
                <a:latin typeface="Calibri"/>
                <a:ea typeface="Calibri"/>
                <a:cs typeface="Calibri"/>
                <a:sym typeface="Calibri"/>
              </a:rPr>
              <a:t>.</a:t>
            </a:r>
            <a:endParaRPr lang="en-GB" sz="1200">
              <a:solidFill>
                <a:srgbClr val="0070C0"/>
              </a:solidFill>
              <a:latin typeface="Century Gothic" panose="020B0502020202020204" pitchFamily="34" charset="0"/>
            </a:endParaRPr>
          </a:p>
          <a:p>
            <a:pPr marL="457200" marR="0" lvl="0" indent="-22860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GB" sz="1200" b="1" i="0" u="none" strike="noStrike" kern="1200" cap="none" baseline="0">
                <a:solidFill>
                  <a:schemeClr val="dk1"/>
                </a:solidFill>
                <a:effectLst/>
                <a:latin typeface="Calibri"/>
                <a:ea typeface="Calibri"/>
                <a:cs typeface="Calibri"/>
                <a:sym typeface="Calibri"/>
              </a:rPr>
              <a:t>Stretch</a:t>
            </a:r>
            <a:r>
              <a:rPr lang="en-GB" sz="1200" b="0" i="0" u="none" strike="noStrike" kern="1200" cap="none" baseline="0">
                <a:solidFill>
                  <a:schemeClr val="dk1"/>
                </a:solidFill>
                <a:effectLst/>
                <a:latin typeface="Calibri"/>
                <a:ea typeface="Calibri"/>
                <a:cs typeface="Calibri"/>
                <a:sym typeface="Calibri"/>
              </a:rPr>
              <a:t>: Speed is how much distance is covered in a given time, velocity is speed in a particular direction. Speed is calculated by using the distance travelled divided by the time taken. Velocity is calculated by using the displacement of the object divided by the time taken</a:t>
            </a:r>
            <a:endParaRPr lang="en-GB" sz="1200" b="1">
              <a:solidFill>
                <a:srgbClr val="7030A0"/>
              </a:solidFill>
              <a:latin typeface="Century Gothic" panose="020B0502020202020204" pitchFamily="34" charset="0"/>
            </a:endParaRPr>
          </a:p>
          <a:p>
            <a:endParaRPr lang="en-GB" sz="1200" b="1">
              <a:solidFill>
                <a:srgbClr val="7030A0"/>
              </a:solidFill>
              <a:latin typeface="Century Gothic" panose="020B0502020202020204" pitchFamily="34" charset="0"/>
            </a:endParaRPr>
          </a:p>
          <a:p>
            <a:endParaRPr lang="en-GB" sz="1200">
              <a:solidFill>
                <a:srgbClr val="7030A0"/>
              </a:solidFill>
              <a:latin typeface="Century Gothic" panose="020B0502020202020204" pitchFamily="34" charset="0"/>
            </a:endParaRPr>
          </a:p>
        </p:txBody>
      </p:sp>
      <p:sp>
        <p:nvSpPr>
          <p:cNvPr id="87" name="Google Shape;87;g7947b471f8_0_186: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a:t>
            </a:fld>
            <a:endParaRPr/>
          </a:p>
        </p:txBody>
      </p:sp>
    </p:spTree>
    <p:extLst>
      <p:ext uri="{BB962C8B-B14F-4D97-AF65-F5344CB8AC3E}">
        <p14:creationId xmlns:p14="http://schemas.microsoft.com/office/powerpoint/2010/main" val="141240454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demonstration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Ideally get pupils to draw along in their books with each step so they can practice slowly before they try it independently.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Let’s follow the steps and determine the resultant vector in this case. This time we have more than two vectors so we first need to resolve any that are acting in the same or opposite directions. In this case we have a force of 300 N acting to the left and 200 N acting towards the right. We know that vectors acting in opposite directions are subtracted, giving us a resultant of 100 N left. So now we are left with two vectors: 100 N left and 500 N down - now we can find the resultant of these.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was the first step?</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Choose a suitable scale.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In this case our numbers are much larger so we would not be able to use a 1:1 scale. We could use 100 N = 1 cm but this would make our diagram very small again and the smaller the diagram the less accurate our measurement of our resultant line will be. A suitable scale in this case could be 50 N = 1 cm.</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Use the scale to draw the first vector.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We can choose to draw either vector first. If we choose weight first our line would be 10 cm if we were using the scale 50 N = 1 cm.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Which direction would weight act in?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Downwards. So our line will be 10 cm downwards.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Draw the second vector using the same scale, which would be a 2 cm 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How do we find the resultant?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We draw a line parallel to each vector to complete the rectangle then a dotted line from the point of origin to the opposite corner of the rectangle.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Measure the length of this line and use the scale to determine the actual magnitude of the resultant.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t>This is where you can check that pupils have drawn their lines correctly.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t>It should be 10.2 cm but a measurement between 10.1-10.3 cm is acceptable.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this measurement mean?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We can use our scale to determine the actual value of the resultant. 1 cm = 50 N, so 10.2 cm = 510 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Are we finished?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No. Resultant vectors need to have a direction as well so we need to find the angle of the resultant.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We measure the angle between the first vector and the resultant and this is the angle we use to describe the direction of the resultant. Remember there will different possible answers here, depending on which way round we drew our single vectors.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In this case (drawing down first) gives us an angle of 12º. An answer of between 11-13º would be acceptable here. We can describe this as 12º from vertical.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If we drew left or right first and then down the angle would be 78º and we could describe it as 78º below horizontal.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the other way we can describe direction?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As a bearing. In this case a bearing is not appropriate because we are on the vertical plane rather than the horizontal plane.)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Last thing to do is to write the final answer with magnitude and direction: the resultant vector (force) is 510 N at 12º from vertical.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11</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171356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3" name="Google Shape;173;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a:t>Give thinking time and 3,2,1 to minimise copying. Use questioning to explain why statements are false and correct false statements. </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resultant force is a vector quantity because it has size and direction</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if two forces are acting in the same direction they should be added together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two </a:t>
            </a:r>
            <a:r>
              <a:rPr lang="en-GB" b="1"/>
              <a:t>or more </a:t>
            </a:r>
            <a:r>
              <a:rPr lang="en-GB"/>
              <a:t>vectors can be combined into a single resultant vector</a:t>
            </a:r>
          </a:p>
          <a:p>
            <a:pPr marL="228600" marR="0" lvl="0" indent="-228600" algn="l" defTabSz="914400" rtl="0" eaLnBrk="1" fontAlgn="auto" latinLnBrk="0" hangingPunct="1">
              <a:lnSpc>
                <a:spcPct val="100000"/>
              </a:lnSpc>
              <a:spcBef>
                <a:spcPts val="0"/>
              </a:spcBef>
              <a:spcAft>
                <a:spcPts val="0"/>
              </a:spcAft>
              <a:buClrTx/>
              <a:buSzTx/>
              <a:buFontTx/>
              <a:buAutoNum type="arabicPeriod"/>
              <a:tabLst/>
              <a:defRPr/>
            </a:pPr>
            <a:r>
              <a:rPr lang="en-GB"/>
              <a:t>False – if two forces are acting in opposite directions they should be subtracted</a:t>
            </a:r>
          </a:p>
          <a:p>
            <a:pPr marL="228600" lvl="0" indent="-152400" algn="l" rtl="0">
              <a:spcBef>
                <a:spcPts val="0"/>
              </a:spcBef>
              <a:spcAft>
                <a:spcPts val="0"/>
              </a:spcAft>
              <a:buClr>
                <a:schemeClr val="dk1"/>
              </a:buClr>
              <a:buSzPts val="1200"/>
              <a:buFont typeface="Calibri"/>
              <a:buNone/>
            </a:pPr>
            <a:endParaRPr b="0"/>
          </a:p>
        </p:txBody>
      </p:sp>
      <p:sp>
        <p:nvSpPr>
          <p:cNvPr id="174" name="Google Shape;174;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12</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There are a number of mistakes here so this is an opportunity for pupils to discuss and challenge each other. </a:t>
            </a:r>
          </a:p>
          <a:p>
            <a:endParaRPr lang="en-GB"/>
          </a:p>
          <a:p>
            <a:pPr>
              <a:buFontTx/>
              <a:buChar char="-"/>
            </a:pPr>
            <a:r>
              <a:rPr lang="en-GB"/>
              <a:t>Displacement is a vector quantity so should have a direction</a:t>
            </a:r>
          </a:p>
          <a:p>
            <a:pPr>
              <a:buFontTx/>
              <a:buChar char="-"/>
            </a:pPr>
            <a:r>
              <a:rPr lang="en-GB"/>
              <a:t>The resultant vectors have not been drawn tip to tail.</a:t>
            </a:r>
          </a:p>
          <a:p>
            <a:pPr>
              <a:buFontTx/>
              <a:buChar char="-"/>
            </a:pPr>
            <a:r>
              <a:rPr lang="en-GB"/>
              <a:t>The resultant vector is therefore pointing in the wrong direction</a:t>
            </a:r>
          </a:p>
          <a:p>
            <a:pPr>
              <a:buFontTx/>
              <a:buChar char="-"/>
            </a:pPr>
            <a:r>
              <a:rPr lang="en-GB"/>
              <a:t>Scale should be stated </a:t>
            </a:r>
          </a:p>
          <a:p>
            <a:pPr marL="457200" marR="0" lvl="0" indent="-228600" algn="l" defTabSz="914400" rtl="0" eaLnBrk="1" fontAlgn="auto" latinLnBrk="0" hangingPunct="1">
              <a:lnSpc>
                <a:spcPct val="100000"/>
              </a:lnSpc>
              <a:spcBef>
                <a:spcPts val="0"/>
              </a:spcBef>
              <a:spcAft>
                <a:spcPts val="0"/>
              </a:spcAft>
              <a:buClr>
                <a:srgbClr val="000000"/>
              </a:buClr>
              <a:buSzPts val="1400"/>
              <a:buFontTx/>
              <a:buChar char="-"/>
              <a:tabLst/>
              <a:defRPr/>
            </a:pPr>
            <a:r>
              <a:rPr lang="en-GB"/>
              <a:t>There is no angle marked on here so no direction (should be 53</a:t>
            </a:r>
            <a:r>
              <a:rPr lang="en-GB">
                <a:latin typeface="Arial" panose="020B0604020202020204" pitchFamily="34" charset="0"/>
                <a:cs typeface="Arial" panose="020B0604020202020204" pitchFamily="34" charset="0"/>
              </a:rPr>
              <a:t>° from vertical)</a:t>
            </a:r>
            <a:endParaRPr lang="en-GB"/>
          </a:p>
          <a:p>
            <a:pPr>
              <a:buFontTx/>
              <a:buChar char="-"/>
            </a:pPr>
            <a:endParaRPr lang="en-GB"/>
          </a:p>
          <a:p>
            <a:pPr>
              <a:buFontTx/>
              <a:buChar char="-"/>
            </a:pPr>
            <a:endParaRPr lang="en-GB"/>
          </a:p>
          <a:p>
            <a:pPr>
              <a:buFontTx/>
              <a:buChar char="-"/>
            </a:pPr>
            <a:endParaRPr lang="en-GB"/>
          </a:p>
          <a:p>
            <a:r>
              <a:rPr lang="en-GB" b="1"/>
              <a:t>Suggested guidance:</a:t>
            </a:r>
          </a:p>
          <a:p>
            <a:r>
              <a:rPr lang="en-GB" b="0"/>
              <a:t>Talk tasks can be used in a variety of ways to suit the particular needs of the students you are teaching. </a:t>
            </a:r>
            <a:r>
              <a:rPr lang="en-GB" sz="1200" b="0" i="0" u="none" strike="noStrike" cap="none">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a:solidFill>
                <a:schemeClr val="dk1"/>
              </a:solidFill>
              <a:effectLst/>
              <a:latin typeface="Calibri"/>
              <a:cs typeface="Calibri"/>
              <a:sym typeface="Calibri"/>
            </a:endParaRPr>
          </a:p>
          <a:p>
            <a:r>
              <a:rPr lang="en-GB" sz="1200" b="0" i="0" u="none" strike="noStrike" cap="none">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Respond to one another.</a:t>
            </a:r>
            <a:endParaRPr lang="en-GB"/>
          </a:p>
          <a:p>
            <a:r>
              <a:rPr lang="en-GB"/>
              <a:t>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13</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419018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14</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15</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a:latin typeface="Century Gothic" panose="020B0502020202020204" pitchFamily="34" charset="0"/>
              </a:rPr>
              <a:t>Always follow these steps:</a:t>
            </a:r>
          </a:p>
          <a:p>
            <a:endParaRPr lang="en-GB" sz="2000">
              <a:latin typeface="Century Gothic" panose="020B0502020202020204" pitchFamily="34" charset="0"/>
            </a:endParaRPr>
          </a:p>
          <a:p>
            <a:r>
              <a:rPr lang="en-GB" sz="2000">
                <a:latin typeface="Century Gothic" panose="020B0502020202020204" pitchFamily="34" charset="0"/>
              </a:rPr>
              <a:t>The resultant of two (or more) vectors acting perpendicular to each other can be determined using a </a:t>
            </a:r>
            <a:r>
              <a:rPr lang="en-GB" sz="2000" b="1">
                <a:latin typeface="Century Gothic" panose="020B0502020202020204" pitchFamily="34" charset="0"/>
              </a:rPr>
              <a:t>scale drawing.</a:t>
            </a:r>
          </a:p>
          <a:p>
            <a:endParaRPr lang="en-GB" sz="2000">
              <a:latin typeface="Century Gothic" panose="020B0502020202020204" pitchFamily="34" charset="0"/>
            </a:endParaRPr>
          </a:p>
          <a:p>
            <a:pPr marL="914400" lvl="1" indent="-457200">
              <a:buFont typeface="+mj-lt"/>
              <a:buAutoNum type="arabicPeriod"/>
            </a:pPr>
            <a:r>
              <a:rPr lang="en-GB" sz="2000">
                <a:latin typeface="Century Gothic" panose="020B0502020202020204" pitchFamily="34" charset="0"/>
              </a:rPr>
              <a:t>Choose a </a:t>
            </a:r>
            <a:r>
              <a:rPr lang="en-GB" sz="2000" b="1">
                <a:latin typeface="Century Gothic" panose="020B0502020202020204" pitchFamily="34" charset="0"/>
              </a:rPr>
              <a:t>suitable scale </a:t>
            </a:r>
            <a:r>
              <a:rPr lang="en-GB" sz="2000">
                <a:latin typeface="Century Gothic" panose="020B0502020202020204" pitchFamily="34" charset="0"/>
              </a:rPr>
              <a:t>to use for the scale drawing (e.g. 1 N = 1 cm)</a:t>
            </a:r>
          </a:p>
          <a:p>
            <a:pPr marL="914400" lvl="1" indent="-457200">
              <a:buFont typeface="+mj-lt"/>
              <a:buAutoNum type="arabicPeriod"/>
            </a:pPr>
            <a:r>
              <a:rPr lang="en-GB" sz="2000">
                <a:latin typeface="Century Gothic" panose="020B0502020202020204" pitchFamily="34" charset="0"/>
              </a:rPr>
              <a:t>Draw the first vector using your scale and a ruler</a:t>
            </a:r>
          </a:p>
          <a:p>
            <a:pPr marL="914400" lvl="1" indent="-457200">
              <a:buFont typeface="+mj-lt"/>
              <a:buAutoNum type="arabicPeriod"/>
            </a:pPr>
            <a:r>
              <a:rPr lang="en-GB" sz="2000">
                <a:latin typeface="Century Gothic" panose="020B0502020202020204" pitchFamily="34" charset="0"/>
              </a:rPr>
              <a:t>Draw the second vector using the same scale</a:t>
            </a:r>
          </a:p>
          <a:p>
            <a:pPr marL="914400" lvl="1" indent="-457200">
              <a:buFont typeface="+mj-lt"/>
              <a:buAutoNum type="arabicPeriod"/>
            </a:pPr>
            <a:r>
              <a:rPr lang="en-GB" sz="2000">
                <a:latin typeface="Century Gothic" panose="020B0502020202020204" pitchFamily="34" charset="0"/>
              </a:rPr>
              <a:t>Draw a dotted line from the point of origin to the opposite corner - this is the resultant vector</a:t>
            </a:r>
          </a:p>
          <a:p>
            <a:pPr marL="914400" lvl="1" indent="-457200">
              <a:buFont typeface="+mj-lt"/>
              <a:buAutoNum type="arabicPeriod"/>
            </a:pPr>
            <a:r>
              <a:rPr lang="en-GB" sz="2000">
                <a:latin typeface="Century Gothic" panose="020B0502020202020204" pitchFamily="34" charset="0"/>
              </a:rPr>
              <a:t>Measure the length of the resultant and use your scale to determine its real magnitude</a:t>
            </a:r>
          </a:p>
          <a:p>
            <a:pPr marL="914400" lvl="1" indent="-457200">
              <a:buFont typeface="+mj-lt"/>
              <a:buAutoNum type="arabicPeriod"/>
            </a:pPr>
            <a:r>
              <a:rPr lang="en-GB" sz="2000">
                <a:latin typeface="Century Gothic" panose="020B0502020202020204" pitchFamily="34" charset="0"/>
              </a:rPr>
              <a:t>Measure the angle between the first vector and the resultant using a protractor </a:t>
            </a:r>
          </a:p>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46010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a:latin typeface="Century Gothic" panose="020B0502020202020204" pitchFamily="34" charset="0"/>
              </a:rPr>
              <a:t>Always follow these steps:</a:t>
            </a:r>
          </a:p>
          <a:p>
            <a:endParaRPr lang="en-GB" sz="2000">
              <a:latin typeface="Century Gothic" panose="020B0502020202020204" pitchFamily="34" charset="0"/>
            </a:endParaRPr>
          </a:p>
          <a:p>
            <a:r>
              <a:rPr lang="en-GB" sz="2000">
                <a:latin typeface="Century Gothic" panose="020B0502020202020204" pitchFamily="34" charset="0"/>
              </a:rPr>
              <a:t>The resultant of two (or more) vectors acting perpendicular to each other can be determined using a </a:t>
            </a:r>
            <a:r>
              <a:rPr lang="en-GB" sz="2000" b="1">
                <a:latin typeface="Century Gothic" panose="020B0502020202020204" pitchFamily="34" charset="0"/>
              </a:rPr>
              <a:t>scale drawing.</a:t>
            </a:r>
          </a:p>
          <a:p>
            <a:endParaRPr lang="en-GB" sz="2000">
              <a:latin typeface="Century Gothic" panose="020B0502020202020204" pitchFamily="34" charset="0"/>
            </a:endParaRPr>
          </a:p>
          <a:p>
            <a:pPr marL="914400" lvl="1" indent="-457200">
              <a:buFont typeface="+mj-lt"/>
              <a:buAutoNum type="arabicPeriod"/>
            </a:pPr>
            <a:r>
              <a:rPr lang="en-GB" sz="2000">
                <a:latin typeface="Century Gothic" panose="020B0502020202020204" pitchFamily="34" charset="0"/>
              </a:rPr>
              <a:t>Choose a </a:t>
            </a:r>
            <a:r>
              <a:rPr lang="en-GB" sz="2000" b="1">
                <a:latin typeface="Century Gothic" panose="020B0502020202020204" pitchFamily="34" charset="0"/>
              </a:rPr>
              <a:t>suitable scale </a:t>
            </a:r>
            <a:r>
              <a:rPr lang="en-GB" sz="2000">
                <a:latin typeface="Century Gothic" panose="020B0502020202020204" pitchFamily="34" charset="0"/>
              </a:rPr>
              <a:t>to use for the scale drawing (e.g. 1 N = 1 cm)</a:t>
            </a:r>
          </a:p>
          <a:p>
            <a:pPr marL="914400" lvl="1" indent="-457200">
              <a:buFont typeface="+mj-lt"/>
              <a:buAutoNum type="arabicPeriod"/>
            </a:pPr>
            <a:r>
              <a:rPr lang="en-GB" sz="2000">
                <a:latin typeface="Century Gothic" panose="020B0502020202020204" pitchFamily="34" charset="0"/>
              </a:rPr>
              <a:t>Draw the first vector using your scale and a ruler</a:t>
            </a:r>
          </a:p>
          <a:p>
            <a:pPr marL="914400" lvl="1" indent="-457200">
              <a:buFont typeface="+mj-lt"/>
              <a:buAutoNum type="arabicPeriod"/>
            </a:pPr>
            <a:r>
              <a:rPr lang="en-GB" sz="2000">
                <a:latin typeface="Century Gothic" panose="020B0502020202020204" pitchFamily="34" charset="0"/>
              </a:rPr>
              <a:t>Draw the second vector using the same scale</a:t>
            </a:r>
          </a:p>
          <a:p>
            <a:pPr marL="914400" lvl="1" indent="-457200">
              <a:buFont typeface="+mj-lt"/>
              <a:buAutoNum type="arabicPeriod"/>
            </a:pPr>
            <a:r>
              <a:rPr lang="en-GB" sz="2000">
                <a:latin typeface="Century Gothic" panose="020B0502020202020204" pitchFamily="34" charset="0"/>
              </a:rPr>
              <a:t>Draw a dotted line from the point of origin to the opposite corner - this is the resultant vector</a:t>
            </a:r>
          </a:p>
          <a:p>
            <a:pPr marL="914400" lvl="1" indent="-457200">
              <a:buFont typeface="+mj-lt"/>
              <a:buAutoNum type="arabicPeriod"/>
            </a:pPr>
            <a:r>
              <a:rPr lang="en-GB" sz="2000">
                <a:latin typeface="Century Gothic" panose="020B0502020202020204" pitchFamily="34" charset="0"/>
              </a:rPr>
              <a:t>Measure the length of the resultant and use your scale to determine its real magnitude</a:t>
            </a:r>
          </a:p>
          <a:p>
            <a:pPr marL="914400" lvl="1" indent="-457200">
              <a:buFont typeface="+mj-lt"/>
              <a:buAutoNum type="arabicPeriod"/>
            </a:pPr>
            <a:r>
              <a:rPr lang="en-GB" sz="2000">
                <a:latin typeface="Century Gothic" panose="020B0502020202020204" pitchFamily="34" charset="0"/>
              </a:rPr>
              <a:t>Measure the angle between the first vector and the resultant using a protractor </a:t>
            </a:r>
          </a:p>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17</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2780955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2000">
                <a:latin typeface="Century Gothic" panose="020B0502020202020204" pitchFamily="34" charset="0"/>
              </a:rPr>
              <a:t>Always follow these steps:</a:t>
            </a:r>
          </a:p>
          <a:p>
            <a:endParaRPr lang="en-GB" sz="2000">
              <a:latin typeface="Century Gothic" panose="020B0502020202020204" pitchFamily="34" charset="0"/>
            </a:endParaRPr>
          </a:p>
          <a:p>
            <a:r>
              <a:rPr lang="en-GB" sz="2000">
                <a:latin typeface="Century Gothic" panose="020B0502020202020204" pitchFamily="34" charset="0"/>
              </a:rPr>
              <a:t>The resultant of two (or more) vectors acting perpendicular to each other can be determined using a </a:t>
            </a:r>
            <a:r>
              <a:rPr lang="en-GB" sz="2000" b="1">
                <a:latin typeface="Century Gothic" panose="020B0502020202020204" pitchFamily="34" charset="0"/>
              </a:rPr>
              <a:t>scale drawing.</a:t>
            </a:r>
          </a:p>
          <a:p>
            <a:endParaRPr lang="en-GB" sz="2000">
              <a:latin typeface="Century Gothic" panose="020B0502020202020204" pitchFamily="34" charset="0"/>
            </a:endParaRPr>
          </a:p>
          <a:p>
            <a:pPr marL="914400" lvl="1" indent="-457200">
              <a:buFont typeface="+mj-lt"/>
              <a:buAutoNum type="arabicPeriod"/>
            </a:pPr>
            <a:r>
              <a:rPr lang="en-GB" sz="2000">
                <a:latin typeface="Century Gothic" panose="020B0502020202020204" pitchFamily="34" charset="0"/>
              </a:rPr>
              <a:t>Choose a </a:t>
            </a:r>
            <a:r>
              <a:rPr lang="en-GB" sz="2000" b="1">
                <a:latin typeface="Century Gothic" panose="020B0502020202020204" pitchFamily="34" charset="0"/>
              </a:rPr>
              <a:t>suitable scale </a:t>
            </a:r>
            <a:r>
              <a:rPr lang="en-GB" sz="2000">
                <a:latin typeface="Century Gothic" panose="020B0502020202020204" pitchFamily="34" charset="0"/>
              </a:rPr>
              <a:t>to use for the scale drawing (e.g. 1 N = 1 cm)</a:t>
            </a:r>
          </a:p>
          <a:p>
            <a:pPr marL="914400" lvl="1" indent="-457200">
              <a:buFont typeface="+mj-lt"/>
              <a:buAutoNum type="arabicPeriod"/>
            </a:pPr>
            <a:r>
              <a:rPr lang="en-GB" sz="2000">
                <a:latin typeface="Century Gothic" panose="020B0502020202020204" pitchFamily="34" charset="0"/>
              </a:rPr>
              <a:t>Draw the first vector using your scale and a ruler</a:t>
            </a:r>
          </a:p>
          <a:p>
            <a:pPr marL="914400" lvl="1" indent="-457200">
              <a:buFont typeface="+mj-lt"/>
              <a:buAutoNum type="arabicPeriod"/>
            </a:pPr>
            <a:r>
              <a:rPr lang="en-GB" sz="2000">
                <a:latin typeface="Century Gothic" panose="020B0502020202020204" pitchFamily="34" charset="0"/>
              </a:rPr>
              <a:t>Draw the second vector using the same scale</a:t>
            </a:r>
          </a:p>
          <a:p>
            <a:pPr marL="914400" lvl="1" indent="-457200">
              <a:buFont typeface="+mj-lt"/>
              <a:buAutoNum type="arabicPeriod"/>
            </a:pPr>
            <a:r>
              <a:rPr lang="en-GB" sz="2000">
                <a:latin typeface="Century Gothic" panose="020B0502020202020204" pitchFamily="34" charset="0"/>
              </a:rPr>
              <a:t>Draw a line from the point of origin to the opposite corner - this is the resultant vector</a:t>
            </a:r>
          </a:p>
          <a:p>
            <a:pPr marL="914400" lvl="1" indent="-457200">
              <a:buFont typeface="+mj-lt"/>
              <a:buAutoNum type="arabicPeriod"/>
            </a:pPr>
            <a:r>
              <a:rPr lang="en-GB" sz="2000">
                <a:latin typeface="Century Gothic" panose="020B0502020202020204" pitchFamily="34" charset="0"/>
              </a:rPr>
              <a:t>Measure the length of the resultant and use your scale to determine its real magnitude</a:t>
            </a:r>
          </a:p>
          <a:p>
            <a:pPr marL="914400" lvl="1" indent="-457200">
              <a:buFont typeface="+mj-lt"/>
              <a:buAutoNum type="arabicPeriod"/>
            </a:pPr>
            <a:r>
              <a:rPr lang="en-GB" sz="2000">
                <a:latin typeface="Century Gothic" panose="020B0502020202020204" pitchFamily="34" charset="0"/>
              </a:rPr>
              <a:t>Measure the angle between the first vector and the resultant using a protractor </a:t>
            </a:r>
          </a:p>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2919274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can be used as an additional activity to get pupils thinking about the direction of actions of different pairs of vectors and the possible results. </a:t>
            </a:r>
          </a:p>
          <a:p>
            <a:r>
              <a:rPr lang="en-GB"/>
              <a:t>Pupils should be able to explain that vectors acting in the same direction are added and in opposite directions are subtracted but thinking of it in terms of angles adds another level of challenge to think about. </a:t>
            </a:r>
          </a:p>
          <a:p>
            <a:endParaRPr lang="en-GB"/>
          </a:p>
          <a:p>
            <a:r>
              <a:rPr lang="en-GB"/>
              <a:t>Vectors acting at 0º to each other - the angle between them is 0º so they must be pointing/acting in the same direction </a:t>
            </a:r>
          </a:p>
          <a:p>
            <a:r>
              <a:rPr lang="en-GB"/>
              <a:t>Same direction so vectors would be added together - this would be the maximum resultant vector. </a:t>
            </a:r>
          </a:p>
          <a:p>
            <a:r>
              <a:rPr lang="en-GB"/>
              <a:t>Vectors acting at 180º to each other would be in opposite directions and would be subtracted - giving the minimum resultant vector. </a:t>
            </a:r>
          </a:p>
          <a:p>
            <a:r>
              <a:rPr lang="en-GB"/>
              <a:t>If they were acting at 90º to each other the resultant would be larger than each of the single vectors but it could never be greater than if they were added together. </a:t>
            </a:r>
          </a:p>
          <a:p>
            <a:r>
              <a:rPr lang="en-GB"/>
              <a:t>You may want to demonstrate this using numbers.</a:t>
            </a:r>
          </a:p>
          <a:p>
            <a:endParaRPr lang="en-GB"/>
          </a:p>
          <a:p>
            <a:r>
              <a:rPr lang="en-GB" b="1"/>
              <a:t>Suggested guidance:</a:t>
            </a:r>
          </a:p>
          <a:p>
            <a:r>
              <a:rPr lang="en-GB" b="0"/>
              <a:t>Talk tasks can be used in a variety of ways to suit the particular needs of the students you are teaching. </a:t>
            </a:r>
            <a:r>
              <a:rPr lang="en-GB" sz="1200" b="0" i="0" u="none" strike="noStrike" cap="none">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a:solidFill>
                <a:schemeClr val="dk1"/>
              </a:solidFill>
              <a:effectLst/>
              <a:latin typeface="Calibri"/>
              <a:cs typeface="Calibri"/>
              <a:sym typeface="Calibri"/>
            </a:endParaRPr>
          </a:p>
          <a:p>
            <a:r>
              <a:rPr lang="en-GB" sz="1200" b="0" i="0" u="none" strike="noStrike" cap="none">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Respond to one another.</a:t>
            </a:r>
            <a:endParaRPr lang="en-GB"/>
          </a:p>
          <a:p>
            <a:r>
              <a:rPr lang="en-GB"/>
              <a:t> </a:t>
            </a:r>
          </a:p>
          <a:p>
            <a:endParaRPr lang="en-GB"/>
          </a:p>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19</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815602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9" name="Google Shape;189;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r>
              <a:rPr lang="en-GB" b="1"/>
              <a:t>Purpose: </a:t>
            </a:r>
            <a:r>
              <a:rPr lang="en-GB" b="0"/>
              <a:t>practice application of new knowledge.</a:t>
            </a:r>
          </a:p>
          <a:p>
            <a:endParaRPr lang="en-GB" b="0"/>
          </a:p>
          <a:p>
            <a:r>
              <a:rPr lang="en-GB" b="0"/>
              <a:t>Mark scheme included for scale drawings using stated scale – it may be useful to draw up your own if you use/give pupils a different scale. Pupils can measure angles for direction and then report as bearing or with reference to compass points, but this is a very advanced skill. </a:t>
            </a:r>
          </a:p>
          <a:p>
            <a:endParaRPr lang="en-GB" b="0"/>
          </a:p>
          <a:p>
            <a:r>
              <a:rPr lang="en-GB" b="0"/>
              <a:t>Stretch suggestion for pupils – give pupils two diagonal vectors acting on the same object so they first have to resolve the components before simplifying horizontal and vertical components and finding the overall resultant. </a:t>
            </a:r>
          </a:p>
          <a:p>
            <a:pPr marL="0" lvl="0" indent="0" algn="l" rtl="0">
              <a:spcBef>
                <a:spcPts val="0"/>
              </a:spcBef>
              <a:spcAft>
                <a:spcPts val="0"/>
              </a:spcAft>
              <a:buNone/>
            </a:pPr>
            <a:endParaRPr/>
          </a:p>
        </p:txBody>
      </p:sp>
      <p:sp>
        <p:nvSpPr>
          <p:cNvPr id="190" name="Google Shape;190;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GB" sz="1200" b="0" i="0" u="none" strike="noStrike" cap="none">
                <a:solidFill>
                  <a:schemeClr val="dk1"/>
                </a:solidFill>
                <a:effectLst/>
                <a:latin typeface="Calibri"/>
                <a:ea typeface="Calibri"/>
                <a:cs typeface="Calibri"/>
                <a:sym typeface="Calibri"/>
              </a:rPr>
              <a:t>In the last lesson pupils looked at the difference between scalar and vector quantities. In this lesson they will continue looking at vectors by looking at how to calculate and resolve resultant vectors. From P1.1 they should know how to calculate resultant force, when forces are acting in the same and in opposite directions. In this lesson pupils will look at how to determine resultant vectors when they are acting perpendicular to each other using scale drawings. In the following lesson they will look at how to resolve resultant vectors into their horizontal and vertical components, also using scale drawings. Calculations require solid understanding of Pythagoras’s theorem and trigonometric ratios, which most pupils will not meet until later in Y9. Determining resultant by calculation and resolving into components can be introduced in P4.1 as a recap to forces and motion and the difference between scalar and vector quantities. </a:t>
            </a:r>
            <a:endParaRPr lang="en-GB" b="0">
              <a:effectLst/>
            </a:endParaRPr>
          </a:p>
          <a:p>
            <a:pPr rtl="0"/>
            <a:br>
              <a:rPr lang="en-GB" b="0">
                <a:effectLst/>
              </a:rPr>
            </a:br>
            <a:r>
              <a:rPr lang="en-GB" sz="1200" b="1" i="0" u="none" strike="noStrike" cap="none">
                <a:solidFill>
                  <a:schemeClr val="dk1"/>
                </a:solidFill>
                <a:effectLst/>
                <a:latin typeface="Calibri"/>
                <a:ea typeface="Calibri"/>
                <a:cs typeface="Calibri"/>
                <a:sym typeface="Calibri"/>
              </a:rPr>
              <a:t>Hook: </a:t>
            </a:r>
            <a:endParaRPr lang="en-GB" b="1">
              <a:effectLst/>
            </a:endParaRPr>
          </a:p>
          <a:p>
            <a:pPr rtl="0"/>
            <a:r>
              <a:rPr lang="en-GB" sz="1200" b="0" i="0" u="none" strike="noStrike" cap="none">
                <a:solidFill>
                  <a:schemeClr val="dk1"/>
                </a:solidFill>
                <a:effectLst/>
                <a:latin typeface="Calibri"/>
                <a:ea typeface="Calibri"/>
                <a:cs typeface="Calibri"/>
                <a:sym typeface="Calibri"/>
              </a:rPr>
              <a:t>Put a free-body force diagram on the board of a horizontal force and a vertical force acting on the same object (e.g. a box being lifted diagonally). Ask pupils to explain how they could work out the resultant force acting on the object. For the sake of simplicity, weight can be ignored for this, unless you have a very able class who could resolve the vertical components first). </a:t>
            </a:r>
            <a:endParaRPr lang="en-GB" b="0">
              <a:effectLst/>
            </a:endParaRPr>
          </a:p>
          <a:p>
            <a:br>
              <a:rPr lang="en-GB"/>
            </a:br>
            <a:endParaRPr lang="en-US" b="0"/>
          </a:p>
          <a:p>
            <a:pPr rtl="0"/>
            <a:endParaRPr lang="en-US" b="0"/>
          </a:p>
          <a:p>
            <a:endParaRPr lang="en-GB" sz="1200" kern="120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a:t>Suggested Guidance:</a:t>
            </a:r>
          </a:p>
          <a:p>
            <a:pPr marL="0" marR="0" lvl="0" indent="0" algn="l" rtl="0">
              <a:lnSpc>
                <a:spcPct val="100000"/>
              </a:lnSpc>
              <a:spcBef>
                <a:spcPts val="0"/>
              </a:spcBef>
              <a:spcAft>
                <a:spcPts val="0"/>
              </a:spcAft>
              <a:buClr>
                <a:schemeClr val="dk1"/>
              </a:buClr>
              <a:buSzPts val="1200"/>
              <a:buFont typeface="+mj-lt"/>
              <a:buNone/>
            </a:pPr>
            <a:r>
              <a:rPr lang="en-GB" b="1"/>
              <a:t>Q1. Answer: A</a:t>
            </a:r>
          </a:p>
          <a:p>
            <a:pPr marL="0" indent="0">
              <a:buNone/>
            </a:pPr>
            <a:r>
              <a:rPr lang="en-GB" b="0"/>
              <a:t>If students answer B, they have confused resultant force and resultant vector, which is the broader class of quantities. If students answer C, they have confused vector and resultant vector. </a:t>
            </a:r>
            <a:r>
              <a:rPr lang="en-GB" i="1"/>
              <a:t>To fix-it, </a:t>
            </a:r>
            <a:r>
              <a:rPr lang="en-GB" b="0" i="1" baseline="0"/>
              <a:t>pupils could write the definition of each and explain why they are not the same.</a:t>
            </a:r>
          </a:p>
          <a:p>
            <a:pPr marL="0" marR="0" lvl="0" indent="0" algn="l" rtl="0">
              <a:lnSpc>
                <a:spcPct val="100000"/>
              </a:lnSpc>
              <a:spcBef>
                <a:spcPts val="0"/>
              </a:spcBef>
              <a:spcAft>
                <a:spcPts val="0"/>
              </a:spcAft>
              <a:buClr>
                <a:schemeClr val="dk1"/>
              </a:buClr>
              <a:buSzPts val="1200"/>
              <a:buFont typeface="+mj-lt"/>
              <a:buNone/>
            </a:pPr>
            <a:r>
              <a:rPr lang="en-GB" b="1" i="0"/>
              <a:t>Q2. </a:t>
            </a:r>
            <a:r>
              <a:rPr lang="en-GB" b="1"/>
              <a:t>Answer: C</a:t>
            </a:r>
          </a:p>
          <a:p>
            <a:pPr marL="0" indent="0">
              <a:buNone/>
            </a:pPr>
            <a:r>
              <a:rPr lang="en-GB" b="0"/>
              <a:t>If students answer A or B, they are not clear on how a diagonal vector is produced from horizontal and vertical components. </a:t>
            </a:r>
            <a:r>
              <a:rPr lang="en-GB" i="1"/>
              <a:t>To fix-it, </a:t>
            </a:r>
            <a:r>
              <a:rPr lang="en-GB" b="0" i="1" baseline="0"/>
              <a:t>it may be useful to go through the different scenarios with vectors being combined and show them this working mathematically – i.e. two vectors acting in the same direction will produce the maximum resultant vector, two acting in opposite directions would produce the minimum vector.</a:t>
            </a:r>
          </a:p>
          <a:p>
            <a:pPr marL="0" marR="0" lvl="0" indent="0" algn="l" rtl="0">
              <a:lnSpc>
                <a:spcPct val="100000"/>
              </a:lnSpc>
              <a:spcBef>
                <a:spcPts val="0"/>
              </a:spcBef>
              <a:spcAft>
                <a:spcPts val="0"/>
              </a:spcAft>
              <a:buClr>
                <a:schemeClr val="dk1"/>
              </a:buClr>
              <a:buSzPts val="1200"/>
              <a:buFont typeface="+mj-lt"/>
              <a:buNone/>
            </a:pPr>
            <a:r>
              <a:rPr lang="en-GB" b="1" i="0"/>
              <a:t>Q3. </a:t>
            </a:r>
            <a:r>
              <a:rPr lang="en-GB" b="1"/>
              <a:t>Answer: B</a:t>
            </a:r>
          </a:p>
          <a:p>
            <a:pPr marL="0" marR="0" lvl="0" indent="0" algn="l" rtl="0">
              <a:lnSpc>
                <a:spcPct val="100000"/>
              </a:lnSpc>
              <a:spcBef>
                <a:spcPts val="0"/>
              </a:spcBef>
              <a:spcAft>
                <a:spcPts val="0"/>
              </a:spcAft>
              <a:buClr>
                <a:schemeClr val="dk1"/>
              </a:buClr>
              <a:buSzPts val="1200"/>
              <a:buFont typeface="+mj-lt"/>
              <a:buNone/>
            </a:pPr>
            <a:r>
              <a:rPr lang="en-GB" b="0"/>
              <a:t>If students answer A or C, they have not understood the key aspect of a scale drawing. </a:t>
            </a:r>
            <a:r>
              <a:rPr lang="en-GB" i="1"/>
              <a:t>To fix-it, </a:t>
            </a:r>
            <a:r>
              <a:rPr lang="en-GB" b="0" i="1" baseline="0"/>
              <a:t>they could use further practice drawing scale drawings (in pencil) and a further explanation that a bearing is not necessarily required if pupils have described the direction of the resultant vector with an angle already.</a:t>
            </a:r>
          </a:p>
        </p:txBody>
      </p:sp>
      <p:sp>
        <p:nvSpPr>
          <p:cNvPr id="205" name="Google Shape;205;p9: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21</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22</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775925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mj-lt"/>
              <a:buNone/>
            </a:pPr>
            <a:r>
              <a:rPr lang="en-GB" b="1"/>
              <a:t>Suggested Guidance from previous exit ticket:</a:t>
            </a:r>
          </a:p>
          <a:p>
            <a:pPr marL="0" marR="0" lvl="0" indent="0" algn="l" rtl="0">
              <a:lnSpc>
                <a:spcPct val="100000"/>
              </a:lnSpc>
              <a:spcBef>
                <a:spcPts val="0"/>
              </a:spcBef>
              <a:spcAft>
                <a:spcPts val="0"/>
              </a:spcAft>
              <a:buClr>
                <a:schemeClr val="dk1"/>
              </a:buClr>
              <a:buSzPts val="1200"/>
              <a:buFont typeface="+mj-lt"/>
              <a:buNone/>
            </a:pPr>
            <a:r>
              <a:rPr lang="en-GB" b="1"/>
              <a:t>Q1. Answer: A</a:t>
            </a:r>
          </a:p>
          <a:p>
            <a:pPr marL="0" indent="0">
              <a:buNone/>
            </a:pPr>
            <a:r>
              <a:rPr lang="en-GB" b="0"/>
              <a:t>If students answer B they have confused scalar and vector quantities and if students answer C they have confused speed and velocity. </a:t>
            </a:r>
            <a:r>
              <a:rPr lang="en-GB" i="1"/>
              <a:t>To fix-it, </a:t>
            </a:r>
            <a:r>
              <a:rPr lang="en-GB" b="0" i="1" baseline="0"/>
              <a:t>practice speed and velocity calculations and explain in each case why they are scalars and vectors. </a:t>
            </a:r>
          </a:p>
          <a:p>
            <a:pPr marL="0" marR="0" lvl="0" indent="0" algn="l" rtl="0">
              <a:lnSpc>
                <a:spcPct val="100000"/>
              </a:lnSpc>
              <a:spcBef>
                <a:spcPts val="0"/>
              </a:spcBef>
              <a:spcAft>
                <a:spcPts val="0"/>
              </a:spcAft>
              <a:buClr>
                <a:schemeClr val="dk1"/>
              </a:buClr>
              <a:buSzPts val="1200"/>
              <a:buFont typeface="+mj-lt"/>
              <a:buNone/>
            </a:pPr>
            <a:r>
              <a:rPr lang="en-GB" b="1" i="0"/>
              <a:t>Q2. </a:t>
            </a:r>
            <a:r>
              <a:rPr lang="en-GB" b="1"/>
              <a:t>Answer: B</a:t>
            </a:r>
          </a:p>
          <a:p>
            <a:pPr marL="0" marR="0" lvl="0" indent="0" algn="l" rtl="0">
              <a:lnSpc>
                <a:spcPct val="100000"/>
              </a:lnSpc>
              <a:spcBef>
                <a:spcPts val="0"/>
              </a:spcBef>
              <a:spcAft>
                <a:spcPts val="0"/>
              </a:spcAft>
              <a:buClr>
                <a:schemeClr val="dk1"/>
              </a:buClr>
              <a:buSzPts val="1200"/>
              <a:buFont typeface="+mj-lt"/>
              <a:buNone/>
            </a:pPr>
            <a:r>
              <a:rPr lang="en-GB" b="0"/>
              <a:t>If students answer A they have calculated distance rather than displacement. If students answer C they have subtracted but their direction is incorrect. </a:t>
            </a:r>
            <a:r>
              <a:rPr lang="en-GB" i="1"/>
              <a:t>To fix-it, practice distance vs displacement calculations from described journeys.</a:t>
            </a:r>
            <a:endParaRPr lang="en-GB" b="0" i="1"/>
          </a:p>
          <a:p>
            <a:pPr marL="0" marR="0" lvl="0" indent="0" algn="l" rtl="0">
              <a:lnSpc>
                <a:spcPct val="100000"/>
              </a:lnSpc>
              <a:spcBef>
                <a:spcPts val="0"/>
              </a:spcBef>
              <a:spcAft>
                <a:spcPts val="0"/>
              </a:spcAft>
              <a:buClr>
                <a:schemeClr val="dk1"/>
              </a:buClr>
              <a:buSzPts val="1200"/>
              <a:buFont typeface="+mj-lt"/>
              <a:buNone/>
            </a:pPr>
            <a:r>
              <a:rPr lang="en-GB" b="1" i="0"/>
              <a:t>Q3. </a:t>
            </a:r>
            <a:r>
              <a:rPr lang="en-GB" b="1"/>
              <a:t>Answer: C</a:t>
            </a:r>
          </a:p>
          <a:p>
            <a:pPr marL="0" marR="0" lvl="0" indent="0" algn="l" rtl="0">
              <a:lnSpc>
                <a:spcPct val="100000"/>
              </a:lnSpc>
              <a:spcBef>
                <a:spcPts val="0"/>
              </a:spcBef>
              <a:spcAft>
                <a:spcPts val="0"/>
              </a:spcAft>
              <a:buClr>
                <a:schemeClr val="dk1"/>
              </a:buClr>
              <a:buSzPts val="1200"/>
              <a:buFont typeface="+mj-lt"/>
              <a:buNone/>
            </a:pPr>
            <a:r>
              <a:rPr lang="en-GB" b="0"/>
              <a:t>If students answer A they calculated the speed rather than the velocity. If students answer B they have correctly calculated velocity but not remembered it is a vector quantity so must have a unit. </a:t>
            </a:r>
            <a:r>
              <a:rPr lang="en-GB" i="1"/>
              <a:t>To fix-it, practice questions calculating speed vs velocity and explain the difference between them.</a:t>
            </a:r>
            <a:endParaRPr lang="en-GB" b="0" i="1"/>
          </a:p>
          <a:p>
            <a:pPr marL="0" lvl="0" indent="0" algn="l" rtl="0">
              <a:lnSpc>
                <a:spcPct val="100000"/>
              </a:lnSpc>
              <a:spcBef>
                <a:spcPts val="0"/>
              </a:spcBef>
              <a:spcAft>
                <a:spcPts val="0"/>
              </a:spcAft>
              <a:buSzPts val="1400"/>
              <a:buNone/>
            </a:pPr>
            <a:endParaRPr/>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can be used as an opportunity to check that pupils understand the fundamental idea of resultant force before moving on to perpendicular vector combinations. </a:t>
            </a:r>
          </a:p>
          <a:p>
            <a:r>
              <a:rPr lang="en-GB"/>
              <a:t>Listen out for pupils explaining how to calculate the resultant force and using the correct definition of resultant force, as well as remembering to include a direction because it is a vector quantity.</a:t>
            </a:r>
          </a:p>
          <a:p>
            <a:endParaRPr lang="en-GB"/>
          </a:p>
          <a:p>
            <a:r>
              <a:rPr lang="en-GB"/>
              <a:t>Pupils can draw a free body force diagram to help them visualise the scenario. </a:t>
            </a:r>
          </a:p>
          <a:p>
            <a:r>
              <a:rPr lang="en-GB"/>
              <a:t>Resultant force = 20 N left - 5 N right = 15 N left</a:t>
            </a:r>
          </a:p>
          <a:p>
            <a:r>
              <a:rPr lang="en-GB"/>
              <a:t>These forces are unbalanced, they are not equal and opposite.</a:t>
            </a:r>
          </a:p>
          <a:p>
            <a:r>
              <a:rPr lang="en-GB"/>
              <a:t>They could be balanced by adding a 15 N force towards the right.</a:t>
            </a:r>
          </a:p>
          <a:p>
            <a:endParaRPr lang="en-GB"/>
          </a:p>
          <a:p>
            <a:r>
              <a:rPr lang="en-GB"/>
              <a:t>The object’s motion would depend on its original motion (which will be revisited in L6 of this unit). </a:t>
            </a:r>
          </a:p>
          <a:p>
            <a:r>
              <a:rPr lang="en-GB"/>
              <a:t>If it was initially stationary it would accelerate towards the left.</a:t>
            </a:r>
          </a:p>
          <a:p>
            <a:r>
              <a:rPr lang="en-GB"/>
              <a:t>If it was initially moving towards the left it would accelerate towards the left.</a:t>
            </a:r>
          </a:p>
          <a:p>
            <a:r>
              <a:rPr lang="en-GB"/>
              <a:t>It if was initially moving towards the right it would accelerate towards the left, meaning that it would slow down. </a:t>
            </a:r>
          </a:p>
          <a:p>
            <a:endParaRPr lang="en-GB"/>
          </a:p>
          <a:p>
            <a:endParaRPr lang="en-GB"/>
          </a:p>
          <a:p>
            <a:r>
              <a:rPr lang="en-GB" b="1"/>
              <a:t>Suggested guidance:</a:t>
            </a:r>
          </a:p>
          <a:p>
            <a:r>
              <a:rPr lang="en-GB" b="0"/>
              <a:t>Talk tasks can be used in a variety of ways to suit the particular needs of the students you are teaching. </a:t>
            </a:r>
            <a:r>
              <a:rPr lang="en-GB" sz="1200" b="0" i="0" u="none" strike="noStrike" cap="none">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a:solidFill>
                <a:schemeClr val="dk1"/>
              </a:solidFill>
              <a:effectLst/>
              <a:latin typeface="Calibri"/>
              <a:cs typeface="Calibri"/>
              <a:sym typeface="Calibri"/>
            </a:endParaRPr>
          </a:p>
          <a:p>
            <a:r>
              <a:rPr lang="en-GB" sz="1200" b="0" i="0" u="none" strike="noStrike" cap="none">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Respond to one another.</a:t>
            </a:r>
            <a:endParaRPr lang="en-GB"/>
          </a:p>
          <a:p>
            <a:r>
              <a:rPr lang="en-GB"/>
              <a:t> </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190298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Explanation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know from previous units that a resultant force is the net force acting on an object, or the overall effect of all the forces acting on an object. The same principle can be applied to other vectors as well - a resultant vector is the combination of two (or more) single vectors. This can also be described as a single vector that has the same effect as all the other vectors combined. Resultant force is just one example of a resultant vector, but displacements can also form a resultant vector, as can velocities. Vector diagrams are drawn in the same way as free-body force diagrams, with an arrow in the direction of action and the length of the arrow represents the magnitude (size) of the vector.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In the same way we calculate resultant force, we can calculate resultant vectors. Remember that vectors are quantities with size and direction so we have to take both of these into account. Vectors acting in opposite directions from each other are subtracted and vectors acting in the same direction are added together to give the resultant vector.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For example - look at this object that has 20 N of force pulling it to the left and 5 N of force pulling it to the right. We can see these forces are acting in opposite directions so we subtract the smaller from the larger and this gives us a resultant force of 15 N left.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can use exactly the same process for other vectors, such as displacement. In this case an object has moved 200 m left and then 350 m right. These displacements are in opposite directions so they are subtracted, giving a resultant displacement of 150 m right. Our resultant displacement is a vector so needs to be described with a direction as well.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If we have a cyclist travelling with a velocity of 6 m/s left but he has a tailwind (acting in the same direction, the wind is behind him) with a velocity of 2 m/s left, his resultant velocity would be the sum of these as they are acting in the same direction, giving a resultant velocity of 8 m/s left.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7</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Pupils are not expected to be able to explain how to determine the resultant but they should be able to explain that the resultant force would act somewhere in the middle of these.</a:t>
            </a:r>
          </a:p>
          <a:p>
            <a:endParaRPr lang="en-GB"/>
          </a:p>
          <a:p>
            <a:r>
              <a:rPr lang="en-GB"/>
              <a:t>Stretch: </a:t>
            </a:r>
          </a:p>
          <a:p>
            <a:r>
              <a:rPr lang="en-GB" i="1"/>
              <a:t>Why would the resultant force not be exactly in between (at 45º) the two forces?</a:t>
            </a:r>
          </a:p>
          <a:p>
            <a:r>
              <a:rPr lang="en-GB" b="1" i="1"/>
              <a:t>Because the forces are different sizes so there is more force pulling right than there is pulling upwards. </a:t>
            </a:r>
          </a:p>
          <a:p>
            <a:r>
              <a:rPr lang="en-GB" b="0" i="1"/>
              <a:t>When would the resultant force be exactly in between?</a:t>
            </a:r>
          </a:p>
          <a:p>
            <a:r>
              <a:rPr lang="en-GB" b="1" i="1"/>
              <a:t>When the forces are the same magnitude. </a:t>
            </a:r>
          </a:p>
          <a:p>
            <a:endParaRPr lang="en-GB" b="1" i="1"/>
          </a:p>
          <a:p>
            <a:endParaRPr lang="en-GB" b="1" i="1"/>
          </a:p>
          <a:p>
            <a:r>
              <a:rPr lang="en-GB" b="1"/>
              <a:t>Suggested guidance:</a:t>
            </a:r>
          </a:p>
          <a:p>
            <a:r>
              <a:rPr lang="en-GB" b="0"/>
              <a:t>Talk tasks can be used in a variety of ways to suit the particular needs of the students you are teaching. </a:t>
            </a:r>
            <a:r>
              <a:rPr lang="en-GB" sz="1200" b="0" i="0" u="none" strike="noStrike" cap="none">
                <a:solidFill>
                  <a:schemeClr val="dk1"/>
                </a:solidFill>
                <a:effectLst/>
                <a:latin typeface="Calibri"/>
                <a:ea typeface="Calibri"/>
                <a:cs typeface="Calibri"/>
                <a:sym typeface="Calibri"/>
              </a:rPr>
              <a:t>Through exchanging views with others, students develop their understanding of the science beyond what could be achieved individually. </a:t>
            </a:r>
          </a:p>
          <a:p>
            <a:endParaRPr lang="en-GB" sz="1200" b="0" i="0" u="none" strike="noStrike" cap="none">
              <a:solidFill>
                <a:schemeClr val="dk1"/>
              </a:solidFill>
              <a:effectLst/>
              <a:latin typeface="Calibri"/>
              <a:cs typeface="Calibri"/>
              <a:sym typeface="Calibri"/>
            </a:endParaRPr>
          </a:p>
          <a:p>
            <a:r>
              <a:rPr lang="en-GB" sz="1200" b="0" i="0" u="none" strike="noStrike" cap="none">
                <a:solidFill>
                  <a:schemeClr val="dk1"/>
                </a:solidFill>
                <a:effectLst/>
                <a:latin typeface="Calibri"/>
                <a:cs typeface="Calibri"/>
                <a:sym typeface="Calibri"/>
              </a:rPr>
              <a:t>Science classrooms that successfully integrate talk have the following features:</a:t>
            </a:r>
          </a:p>
          <a:p>
            <a:pPr>
              <a:buAutoNum type="arabicPeriod"/>
            </a:pPr>
            <a:r>
              <a:rPr lang="en-GB" sz="1200" b="0" i="0" u="none" strike="noStrike" cap="none">
                <a:solidFill>
                  <a:schemeClr val="dk1"/>
                </a:solidFill>
                <a:effectLst/>
                <a:latin typeface="Calibri"/>
                <a:ea typeface="Calibri"/>
                <a:cs typeface="Calibri"/>
                <a:sym typeface="Calibri"/>
              </a:rPr>
              <a:t>Science talk is a regular feature of lessons and is woven into classroom activities.</a:t>
            </a:r>
          </a:p>
          <a:p>
            <a:pPr>
              <a:buAutoNum type="arabicPeriod"/>
            </a:pPr>
            <a:r>
              <a:rPr lang="en-GB" sz="1200" b="0" i="0" u="none" strike="noStrike" cap="none">
                <a:solidFill>
                  <a:schemeClr val="dk1"/>
                </a:solidFill>
                <a:effectLst/>
                <a:latin typeface="Calibri"/>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a:solidFill>
                  <a:schemeClr val="dk1"/>
                </a:solidFill>
                <a:effectLst/>
                <a:latin typeface="Calibri"/>
                <a:ea typeface="Calibri"/>
                <a:cs typeface="Calibri"/>
                <a:sym typeface="Calibri"/>
              </a:rPr>
              <a:t>Students are encouraged and supported to talk, but are not forced to talk.</a:t>
            </a:r>
          </a:p>
          <a:p>
            <a:pPr>
              <a:buAutoNum type="arabicPeriod"/>
            </a:pPr>
            <a:r>
              <a:rPr lang="en-GB" sz="1200" b="0" i="0" u="none" strike="noStrike" cap="none">
                <a:solidFill>
                  <a:schemeClr val="dk1"/>
                </a:solidFill>
                <a:effectLst/>
                <a:latin typeface="Calibri"/>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a:solidFill>
                  <a:schemeClr val="dk1"/>
                </a:solidFill>
                <a:effectLst/>
                <a:latin typeface="Calibri"/>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a:solidFill>
                  <a:schemeClr val="dk1"/>
                </a:solidFill>
                <a:effectLst/>
                <a:latin typeface="Calibri"/>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a:solidFill>
                  <a:schemeClr val="dk1"/>
                </a:solidFill>
                <a:effectLst/>
                <a:latin typeface="Calibri"/>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Listen carefully to your partner</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Take turns talking.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If confused, ask questions.</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Stay focused on the discussion topic.</a:t>
            </a:r>
          </a:p>
          <a:p>
            <a:pPr lvl="1">
              <a:buFont typeface="Arial" panose="020B0604020202020204" pitchFamily="34" charset="0"/>
              <a:buChar char="•"/>
            </a:pPr>
            <a:r>
              <a:rPr lang="en-GB" sz="1200" b="0" i="1" u="none" strike="noStrike" cap="none">
                <a:solidFill>
                  <a:schemeClr val="dk1"/>
                </a:solidFill>
                <a:effectLst/>
                <a:latin typeface="Calibri"/>
                <a:ea typeface="Calibri"/>
                <a:cs typeface="Calibri"/>
                <a:sym typeface="Calibri"/>
              </a:rPr>
              <a:t>Respond to one another.</a:t>
            </a:r>
            <a:endParaRPr lang="en-GB"/>
          </a:p>
          <a:p>
            <a:r>
              <a:rPr lang="en-GB"/>
              <a:t> </a:t>
            </a:r>
            <a:endParaRPr lang="en-GB" b="1" i="1"/>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8</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287389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0" name="Google Shape;140;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demonstration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Ideally you should draw this on a whiteboard live so that pupils can follow along with the steps.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know that the resultant of two vectors acting perpendicular (at 90º) to each other will be somewhere in the middle of the single vectors. But where exactly? We can determine this by using a scale drawing to measure the length of our resultant and its direction. Drawing vectors to find the resultant in a diagram is called a vector diagram. Next year we will also learn to calculate these resultants using Pythagoras and trigonometry but for now we will just be using scale drawings.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We use the term </a:t>
            </a:r>
            <a:r>
              <a:rPr lang="en-GB" b="1"/>
              <a:t>tip</a:t>
            </a:r>
            <a:r>
              <a:rPr lang="en-GB" b="0"/>
              <a:t> to describe the pointed end of an arrow line and the </a:t>
            </a:r>
            <a:r>
              <a:rPr lang="en-GB" b="1"/>
              <a:t>tail</a:t>
            </a:r>
            <a:r>
              <a:rPr lang="en-GB" b="0"/>
              <a:t> to describe the other end.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1: Choose a suitable scale to use for the scale drawing. In this example we have two vectors, 8 N and 10 N, so we can use a scale of 1 N represents 1 cm. We could use 2 N = 1 cm, but this could make our drawing much smaller.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2: Draw the first vector using your scale in pencil, using a ruler. In this case 8 N will be represented by a line of 8 cm. Make sure that the whole arrow is in this 8 cm line - it should not be an 8 cm line with an arrow then added on the end as this would not represent the correct value.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3: Draw the second vector using the same scale and also using a ruler and pencil. It should be perpendicular (at right angles) to the first vector. In this case that would be a 10 cm line going upward from the 8 cm line.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4: Draw another dotted line from the point of origin to the opposite corner - this is your resultant vector.</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5: Measure the length of this resultant and use your scale to determine its real magnitude. In this case the line of the resultant was 12.8 cm, meaning that the actual size of the resultant would be 12.8 N.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Step 6: Nearly done! Because we are looking at resultant vectors, our answer can only be fully described with a direction too. Our direction is an angle so we measure the angle between the first vector and the resultant using a protractor. This gives us the direction that the resultant is acting in, in this case 51º from the horizontal line so we can describe it as 51º from horizontal.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Finally we can write our answer out in full. The resultant vector (in this case force) is 12.8 N at 51º from horizontal.</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The direction can also be written as a bearing but an angle is also fine. This would be on a bearing of 039º.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happens if we measured the angle on the other side?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This would be equally as correct! In each of these scenarios there will always be two possible answers depending on which angle we choose to measure and neither is more correct than the other. It would still give us the same length for the resultant vector, the only thing that would be different would be the angle. In this case if we used the vertical vector first, the angle of our resultant would be 39º rather than 51º.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 you notice about these numbers?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51º and 39º add up to 90º because the vectors are acting at 90º to each other!</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0"/>
              <a:t>Shown this way to illustrate the fact that there will be different answers for the direction of the resultant force, although the magnitude will be the same.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Note: in exam questions generally 2-3º leeway is given for angles, and 0.1-0.2 cm for measurements. </a:t>
            </a:r>
          </a:p>
        </p:txBody>
      </p:sp>
      <p:sp>
        <p:nvSpPr>
          <p:cNvPr id="141" name="Google Shape;141;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GB"/>
              <a:t>9</a:t>
            </a:fld>
            <a:endParaRPr/>
          </a:p>
        </p:txBody>
      </p:sp>
    </p:spTree>
    <p:extLst>
      <p:ext uri="{BB962C8B-B14F-4D97-AF65-F5344CB8AC3E}">
        <p14:creationId xmlns:p14="http://schemas.microsoft.com/office/powerpoint/2010/main" val="18422085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0"/>
              <a:t>Exposition type: demonstration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Ideally get pupils to draw along in their books with each step so they can practice slowly before they try it independently.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a:p>
          <a:p>
            <a:pPr marL="0" marR="0" lvl="0" indent="0" algn="l" defTabSz="914400" rtl="0" eaLnBrk="1" fontAlgn="auto" latinLnBrk="0" hangingPunct="1">
              <a:lnSpc>
                <a:spcPct val="100000"/>
              </a:lnSpc>
              <a:spcBef>
                <a:spcPts val="0"/>
              </a:spcBef>
              <a:spcAft>
                <a:spcPts val="0"/>
              </a:spcAft>
              <a:buClrTx/>
              <a:buSzTx/>
              <a:buFontTx/>
              <a:buNone/>
              <a:tabLst/>
              <a:defRPr/>
            </a:pPr>
            <a:r>
              <a:rPr lang="en-GB" b="1"/>
              <a:t>Suggested exposition: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a:t>Let’s follow the steps and determine the resultant vector in this case.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was the first step?</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Choose a suitable scale.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Sometimes we can use graph paper to help make sure our lines are actually perpendicular. In this case we can use a simple scale of 1 km = 1 cm. We could use 5 km = 1 cm but this would make our diagram very small again and the smaller the diagram the less accurate our measurement of our resultant line will be.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Use the scale to draw the first vector.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In this case we can just use the order that the vectors are given, but it would be equally correct in either order. Our line here would be 5 cm if we were using the scale 1 km = 1 cm.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Draw the next vector using the same scale.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In this case our line would be 15 cm downwards. It is worth checking at the beginning before you start drawing the directions you will be using - this will help you work out if you should start drawing at the top/bottom/left/right of your page!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happens next?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Where does the resultant vector go from?</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From the point of origin to the opposite corner of the rectangle.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Then what?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Measure the length of this line (the resultant, which is the diagonal line) and use the scale to determine the actual magnitude of the resultant.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t>This is where you can check that pupils have drawn their lines correctly.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0"/>
              <a:t>It should be 15.8 cm but a measurement between 15.7-15.9 cm is acceptable.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does this measurement mean?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We can use our scale to determine the actual value of the resultant. 1 cm = 1 km, so 15.8 cm = 15.8 km.</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The resultant will always be bigger than either of the single vectors because it is the hypotenuse (longest side) of the triangle.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Are we finished?</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No. Resultant vectors need to have a direction as well so we need to find the angle of the resultant.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We measure the angle between the first vector and the resultant and this is the angle we use to describe the direction of the resultant. Remember there will be two possible answers here, depending on which way round we drew our single vectors.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In this case (drawing East first) gives us an angle of 72º. An answer of between 71-73º would be acceptable here. In this case we are using compass directions (North/South/East/West) so we cannot say horizontal or vertical. In this case we can describe the angle as 72º South of East or 72º from East.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If we drew South first the angle we measured would be 18º and it would be described as 18º East from South or 18º from South.</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1"/>
              <a:t>What is the other way we can describe direction?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1" i="1"/>
              <a:t>As a bearing. In this case the angle is downwards/South of East so the bearing would be 90º + 72º = 162º.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Describing an answer as a bearing is not essential but we must include a direction as it is a resultant vector.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a:t>Last thing to do is to write the final answer with magnitude and direction: the resultant vector (displacement) is 15.8 km at 72º.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i="1"/>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GB" sz="1200" b="0" i="0" u="none" strike="noStrike" cap="none" smtClean="0">
                <a:solidFill>
                  <a:schemeClr val="dk1"/>
                </a:solidFill>
                <a:latin typeface="Calibri"/>
                <a:ea typeface="Calibri"/>
                <a:cs typeface="Calibri"/>
                <a:sym typeface="Calibri"/>
              </a:rPr>
              <a:t>10</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4010216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1212374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4236867760"/>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2503453819"/>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72773727"/>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2090941168"/>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136584012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816812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4289007629"/>
      </p:ext>
    </p:extLst>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4270814703"/>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2806194198"/>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3035819389"/>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39487485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3513476696"/>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441125657"/>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3616576836"/>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67571975"/>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95272071"/>
      </p:ext>
    </p:extLst>
  </p:cSld>
  <p:clrMap bg1="lt1" tx1="dk1" bg2="lt2" tx2="dk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microsoft.com/office/2007/relationships/hdphoto" Target="../media/hdphoto1.wdp"/></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8.xml"/></Relationships>
</file>

<file path=ppt/slides/_rels/slide22.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1.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7.jpeg"/><Relationship Id="rId5" Type="http://schemas.openxmlformats.org/officeDocument/2006/relationships/image" Target="../media/image6.png"/><Relationship Id="rId4" Type="http://schemas.microsoft.com/office/2007/relationships/hdphoto" Target="../media/hdphoto2.wdp"/></Relationships>
</file>

<file path=ppt/slides/_rels/slide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Prior to teaching this lesson, please refer to the ‘Unit Overview and Planning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Further guidance on planning Science Mastery lessons can be found in the detailed planning guidance document.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Refer to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notes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on each slide for useful information, including suggested expositions, pedagogical content knowledge, suggested questions, answers and more. Consider using presenter mode so you can see this guidance throughout the lesson.</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introduction slides can be adapted to suit your teaching style and the needs of your class.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Before the lesson,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adapt the fix-it slide </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to address any misconceptions identified in the previous lesson’s exit ticket.</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Choose from the suggested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activities</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to suit your class. The intention is not that you complete all of these, but that you select those which ones are most appropriate for your students. It may be appropriate to further adapt activities for your students.</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These lessons are designed to occupy approximately 1 hour. To adapt for a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shorter or longer lesson duration</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we advise you to adapt the </a:t>
            </a: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activity</a:t>
            </a: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 section accordingly.</a:t>
            </a: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Thank you for reading!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a:ln>
                  <a:noFill/>
                </a:ln>
                <a:solidFill>
                  <a:srgbClr val="000000"/>
                </a:solidFill>
                <a:effectLst/>
                <a:uLnTx/>
                <a:uFillTx/>
                <a:latin typeface="Century Gothic" panose="020B0502020202020204" pitchFamily="34" charset="0"/>
                <a:ea typeface="+mn-ea"/>
                <a:cs typeface="+mn-cs"/>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5883513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06;p2">
            <a:extLst>
              <a:ext uri="{FF2B5EF4-FFF2-40B4-BE49-F238E27FC236}">
                <a16:creationId xmlns:a16="http://schemas.microsoft.com/office/drawing/2014/main" id="{97CCB477-4DEE-A5E6-4478-77C958066ECF}"/>
              </a:ext>
            </a:extLst>
          </p:cNvPr>
          <p:cNvSpPr txBox="1"/>
          <p:nvPr/>
        </p:nvSpPr>
        <p:spPr>
          <a:xfrm>
            <a:off x="189141" y="126672"/>
            <a:ext cx="11321717" cy="6586378"/>
          </a:xfrm>
          <a:prstGeom prst="rect">
            <a:avLst/>
          </a:prstGeom>
          <a:solidFill>
            <a:schemeClr val="accent3">
              <a:lumMod val="60000"/>
              <a:lumOff val="40000"/>
            </a:schemeClr>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GB" sz="2000" b="1" i="1" u="none" strike="noStrike" cap="none">
                <a:solidFill>
                  <a:schemeClr val="dk1"/>
                </a:solidFill>
                <a:latin typeface="Century Gothic"/>
                <a:ea typeface="Century Gothic"/>
                <a:cs typeface="Century Gothic"/>
                <a:sym typeface="Century Gothic"/>
              </a:rPr>
              <a:t>Higher Tier only</a:t>
            </a: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16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p:txBody>
      </p:sp>
      <p:sp>
        <p:nvSpPr>
          <p:cNvPr id="2" name="Title 1">
            <a:extLst>
              <a:ext uri="{FF2B5EF4-FFF2-40B4-BE49-F238E27FC236}">
                <a16:creationId xmlns:a16="http://schemas.microsoft.com/office/drawing/2014/main" id="{20135A18-3C21-B348-A5EE-9D7CF186416E}"/>
              </a:ext>
            </a:extLst>
          </p:cNvPr>
          <p:cNvSpPr>
            <a:spLocks noGrp="1"/>
          </p:cNvSpPr>
          <p:nvPr>
            <p:ph type="title"/>
          </p:nvPr>
        </p:nvSpPr>
        <p:spPr/>
        <p:txBody>
          <a:bodyPr/>
          <a:lstStyle/>
          <a:p>
            <a:r>
              <a:rPr lang="en-GB">
                <a:latin typeface="Century Gothic" panose="020B0502020202020204" pitchFamily="34" charset="0"/>
              </a:rPr>
              <a:t>Resultant Vectors</a:t>
            </a:r>
          </a:p>
        </p:txBody>
      </p:sp>
      <p:sp>
        <p:nvSpPr>
          <p:cNvPr id="4" name="TextBox 3">
            <a:extLst>
              <a:ext uri="{FF2B5EF4-FFF2-40B4-BE49-F238E27FC236}">
                <a16:creationId xmlns:a16="http://schemas.microsoft.com/office/drawing/2014/main" id="{09CEFB21-72C7-7D4A-920C-29605B4D634A}"/>
              </a:ext>
            </a:extLst>
          </p:cNvPr>
          <p:cNvSpPr txBox="1"/>
          <p:nvPr/>
        </p:nvSpPr>
        <p:spPr>
          <a:xfrm>
            <a:off x="491872" y="1022210"/>
            <a:ext cx="6003290" cy="1938992"/>
          </a:xfrm>
          <a:prstGeom prst="rect">
            <a:avLst/>
          </a:prstGeom>
          <a:noFill/>
          <a:ln>
            <a:noFill/>
          </a:ln>
        </p:spPr>
        <p:txBody>
          <a:bodyPr wrap="square" rtlCol="0">
            <a:spAutoFit/>
          </a:bodyPr>
          <a:lstStyle/>
          <a:p>
            <a:r>
              <a:rPr lang="en-US" sz="2400">
                <a:latin typeface="Century Gothic" panose="020B0502020202020204" pitchFamily="34" charset="0"/>
              </a:rPr>
              <a:t>Use a scale drawing to determine the resultant vector. </a:t>
            </a:r>
          </a:p>
          <a:p>
            <a:endParaRPr lang="en-US" sz="2400">
              <a:latin typeface="Century Gothic" panose="020B0502020202020204" pitchFamily="34" charset="0"/>
            </a:endParaRPr>
          </a:p>
          <a:p>
            <a:r>
              <a:rPr lang="en-US" sz="2400">
                <a:latin typeface="Century Gothic" panose="020B0502020202020204" pitchFamily="34" charset="0"/>
              </a:rPr>
              <a:t>A person walks 5 km East then 15 km South.</a:t>
            </a:r>
          </a:p>
        </p:txBody>
      </p:sp>
      <p:cxnSp>
        <p:nvCxnSpPr>
          <p:cNvPr id="5" name="Straight Arrow Connector 4">
            <a:extLst>
              <a:ext uri="{FF2B5EF4-FFF2-40B4-BE49-F238E27FC236}">
                <a16:creationId xmlns:a16="http://schemas.microsoft.com/office/drawing/2014/main" id="{267D0B63-3421-DA48-A07F-A4E870AE453D}"/>
              </a:ext>
            </a:extLst>
          </p:cNvPr>
          <p:cNvCxnSpPr>
            <a:cxnSpLocks/>
          </p:cNvCxnSpPr>
          <p:nvPr/>
        </p:nvCxnSpPr>
        <p:spPr>
          <a:xfrm flipV="1">
            <a:off x="8153468" y="1052984"/>
            <a:ext cx="2013422" cy="83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E9EAF14-6CAA-6640-8B4D-466E7F7A269C}"/>
              </a:ext>
            </a:extLst>
          </p:cNvPr>
          <p:cNvCxnSpPr>
            <a:cxnSpLocks/>
          </p:cNvCxnSpPr>
          <p:nvPr/>
        </p:nvCxnSpPr>
        <p:spPr>
          <a:xfrm>
            <a:off x="10133811" y="1063828"/>
            <a:ext cx="0" cy="453783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604FFB5-6C54-E846-9D67-85FA866BF516}"/>
              </a:ext>
            </a:extLst>
          </p:cNvPr>
          <p:cNvCxnSpPr>
            <a:cxnSpLocks/>
          </p:cNvCxnSpPr>
          <p:nvPr/>
        </p:nvCxnSpPr>
        <p:spPr>
          <a:xfrm>
            <a:off x="8185552" y="1037776"/>
            <a:ext cx="1966928" cy="4541070"/>
          </a:xfrm>
          <a:prstGeom prst="straightConnector1">
            <a:avLst/>
          </a:prstGeom>
          <a:ln w="57150">
            <a:solidFill>
              <a:schemeClr val="tx1">
                <a:lumMod val="65000"/>
                <a:lumOff val="35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C909D7E3-4C78-F54F-8A6C-801FBC3EF46E}"/>
              </a:ext>
            </a:extLst>
          </p:cNvPr>
          <p:cNvSpPr txBox="1"/>
          <p:nvPr/>
        </p:nvSpPr>
        <p:spPr>
          <a:xfrm>
            <a:off x="540000" y="3263412"/>
            <a:ext cx="1980029" cy="461665"/>
          </a:xfrm>
          <a:prstGeom prst="rect">
            <a:avLst/>
          </a:prstGeom>
          <a:noFill/>
        </p:spPr>
        <p:txBody>
          <a:bodyPr wrap="none" rtlCol="0">
            <a:spAutoFit/>
          </a:bodyPr>
          <a:lstStyle/>
          <a:p>
            <a:r>
              <a:rPr lang="en-GB" sz="2400">
                <a:latin typeface="Century Gothic" panose="020B0502020202020204" pitchFamily="34" charset="0"/>
              </a:rPr>
              <a:t>1 km = 1 cm</a:t>
            </a:r>
          </a:p>
        </p:txBody>
      </p:sp>
      <p:sp>
        <p:nvSpPr>
          <p:cNvPr id="29" name="Arc 28">
            <a:extLst>
              <a:ext uri="{FF2B5EF4-FFF2-40B4-BE49-F238E27FC236}">
                <a16:creationId xmlns:a16="http://schemas.microsoft.com/office/drawing/2014/main" id="{D96A23AE-1F99-C14F-A5D7-B0B5D25D276A}"/>
              </a:ext>
            </a:extLst>
          </p:cNvPr>
          <p:cNvSpPr/>
          <p:nvPr/>
        </p:nvSpPr>
        <p:spPr>
          <a:xfrm rot="5871194">
            <a:off x="7866831" y="552685"/>
            <a:ext cx="1416425" cy="939050"/>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panose="020B0502020202020204" pitchFamily="34" charset="0"/>
            </a:endParaRPr>
          </a:p>
        </p:txBody>
      </p:sp>
      <p:cxnSp>
        <p:nvCxnSpPr>
          <p:cNvPr id="9" name="Straight Arrow Connector 8">
            <a:extLst>
              <a:ext uri="{FF2B5EF4-FFF2-40B4-BE49-F238E27FC236}">
                <a16:creationId xmlns:a16="http://schemas.microsoft.com/office/drawing/2014/main" id="{55A476A7-009F-6A4E-8492-D457CBCADE4D}"/>
              </a:ext>
            </a:extLst>
          </p:cNvPr>
          <p:cNvCxnSpPr>
            <a:cxnSpLocks/>
          </p:cNvCxnSpPr>
          <p:nvPr/>
        </p:nvCxnSpPr>
        <p:spPr>
          <a:xfrm>
            <a:off x="10136438" y="1063828"/>
            <a:ext cx="0" cy="4537839"/>
          </a:xfrm>
          <a:prstGeom prst="straightConnector1">
            <a:avLst/>
          </a:prstGeom>
          <a:ln w="28575">
            <a:solidFill>
              <a:schemeClr val="tx1"/>
            </a:solidFill>
            <a:prstDash val="dash"/>
            <a:headEnd type="none" w="med" len="med"/>
            <a:tailEnd type="none" w="med" len="med"/>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37AABBA6-86DA-4E62-9D07-2D49C1F9D1B9}"/>
              </a:ext>
            </a:extLst>
          </p:cNvPr>
          <p:cNvSpPr txBox="1"/>
          <p:nvPr/>
        </p:nvSpPr>
        <p:spPr>
          <a:xfrm>
            <a:off x="8013154" y="1186928"/>
            <a:ext cx="897464" cy="369332"/>
          </a:xfrm>
          <a:prstGeom prst="rect">
            <a:avLst/>
          </a:prstGeom>
          <a:noFill/>
        </p:spPr>
        <p:txBody>
          <a:bodyPr wrap="square" rtlCol="0">
            <a:spAutoFit/>
          </a:bodyPr>
          <a:lstStyle/>
          <a:p>
            <a:pPr algn="r"/>
            <a:r>
              <a:rPr lang="en-GB">
                <a:latin typeface="Century Gothic" panose="020B0502020202020204" pitchFamily="34" charset="0"/>
              </a:rPr>
              <a:t>72º</a:t>
            </a:r>
          </a:p>
        </p:txBody>
      </p:sp>
    </p:spTree>
    <p:extLst>
      <p:ext uri="{BB962C8B-B14F-4D97-AF65-F5344CB8AC3E}">
        <p14:creationId xmlns:p14="http://schemas.microsoft.com/office/powerpoint/2010/main" val="17921736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9"/>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9" grpId="0" animBg="1"/>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Google Shape;106;p2">
            <a:extLst>
              <a:ext uri="{FF2B5EF4-FFF2-40B4-BE49-F238E27FC236}">
                <a16:creationId xmlns:a16="http://schemas.microsoft.com/office/drawing/2014/main" id="{D0DD1800-EA79-726D-5080-45DBFCFE3698}"/>
              </a:ext>
            </a:extLst>
          </p:cNvPr>
          <p:cNvSpPr txBox="1"/>
          <p:nvPr/>
        </p:nvSpPr>
        <p:spPr>
          <a:xfrm>
            <a:off x="189141" y="126672"/>
            <a:ext cx="11321717" cy="6586378"/>
          </a:xfrm>
          <a:prstGeom prst="rect">
            <a:avLst/>
          </a:prstGeom>
          <a:solidFill>
            <a:schemeClr val="accent3">
              <a:lumMod val="60000"/>
              <a:lumOff val="40000"/>
            </a:schemeClr>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GB" sz="2000" b="1" i="1" u="none" strike="noStrike" cap="none">
                <a:solidFill>
                  <a:schemeClr val="dk1"/>
                </a:solidFill>
                <a:latin typeface="Century Gothic"/>
                <a:ea typeface="Century Gothic"/>
                <a:cs typeface="Century Gothic"/>
                <a:sym typeface="Century Gothic"/>
              </a:rPr>
              <a:t>Higher Tier only</a:t>
            </a: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16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p:txBody>
      </p:sp>
      <p:sp>
        <p:nvSpPr>
          <p:cNvPr id="2" name="Title 1">
            <a:extLst>
              <a:ext uri="{FF2B5EF4-FFF2-40B4-BE49-F238E27FC236}">
                <a16:creationId xmlns:a16="http://schemas.microsoft.com/office/drawing/2014/main" id="{20135A18-3C21-B348-A5EE-9D7CF186416E}"/>
              </a:ext>
            </a:extLst>
          </p:cNvPr>
          <p:cNvSpPr>
            <a:spLocks noGrp="1"/>
          </p:cNvSpPr>
          <p:nvPr>
            <p:ph type="title"/>
          </p:nvPr>
        </p:nvSpPr>
        <p:spPr/>
        <p:txBody>
          <a:bodyPr/>
          <a:lstStyle/>
          <a:p>
            <a:r>
              <a:rPr lang="en-GB">
                <a:latin typeface="Century Gothic" panose="020B0502020202020204" pitchFamily="34" charset="0"/>
              </a:rPr>
              <a:t>Resultant Vectors</a:t>
            </a:r>
          </a:p>
        </p:txBody>
      </p:sp>
      <p:sp>
        <p:nvSpPr>
          <p:cNvPr id="4" name="TextBox 3">
            <a:extLst>
              <a:ext uri="{FF2B5EF4-FFF2-40B4-BE49-F238E27FC236}">
                <a16:creationId xmlns:a16="http://schemas.microsoft.com/office/drawing/2014/main" id="{09CEFB21-72C7-7D4A-920C-29605B4D634A}"/>
              </a:ext>
            </a:extLst>
          </p:cNvPr>
          <p:cNvSpPr txBox="1"/>
          <p:nvPr/>
        </p:nvSpPr>
        <p:spPr>
          <a:xfrm>
            <a:off x="491872" y="1022210"/>
            <a:ext cx="6003290" cy="2308324"/>
          </a:xfrm>
          <a:prstGeom prst="rect">
            <a:avLst/>
          </a:prstGeom>
          <a:noFill/>
          <a:ln>
            <a:noFill/>
          </a:ln>
        </p:spPr>
        <p:txBody>
          <a:bodyPr wrap="square" rtlCol="0">
            <a:spAutoFit/>
          </a:bodyPr>
          <a:lstStyle/>
          <a:p>
            <a:r>
              <a:rPr lang="en-US" sz="2400">
                <a:latin typeface="Century Gothic" panose="020B0502020202020204" pitchFamily="34" charset="0"/>
              </a:rPr>
              <a:t>Use a scale drawing to determine the resultant vector. </a:t>
            </a:r>
          </a:p>
          <a:p>
            <a:endParaRPr lang="en-US" sz="2400">
              <a:latin typeface="Century Gothic" panose="020B0502020202020204" pitchFamily="34" charset="0"/>
            </a:endParaRPr>
          </a:p>
          <a:p>
            <a:r>
              <a:rPr lang="en-US" sz="2400">
                <a:latin typeface="Century Gothic" panose="020B0502020202020204" pitchFamily="34" charset="0"/>
              </a:rPr>
              <a:t>An object has a weight of 500 N, and is pulled to the left with a force of 300 N and to the right with a force of 200 N. </a:t>
            </a:r>
          </a:p>
        </p:txBody>
      </p:sp>
      <p:cxnSp>
        <p:nvCxnSpPr>
          <p:cNvPr id="5" name="Straight Arrow Connector 4">
            <a:extLst>
              <a:ext uri="{FF2B5EF4-FFF2-40B4-BE49-F238E27FC236}">
                <a16:creationId xmlns:a16="http://schemas.microsoft.com/office/drawing/2014/main" id="{267D0B63-3421-DA48-A07F-A4E870AE453D}"/>
              </a:ext>
            </a:extLst>
          </p:cNvPr>
          <p:cNvCxnSpPr>
            <a:cxnSpLocks/>
          </p:cNvCxnSpPr>
          <p:nvPr/>
        </p:nvCxnSpPr>
        <p:spPr>
          <a:xfrm flipH="1">
            <a:off x="687907" y="3973518"/>
            <a:ext cx="3070024"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E9EAF14-6CAA-6640-8B4D-466E7F7A269C}"/>
              </a:ext>
            </a:extLst>
          </p:cNvPr>
          <p:cNvCxnSpPr>
            <a:cxnSpLocks/>
          </p:cNvCxnSpPr>
          <p:nvPr/>
        </p:nvCxnSpPr>
        <p:spPr>
          <a:xfrm>
            <a:off x="10179256" y="832360"/>
            <a:ext cx="0" cy="4727689"/>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6604FFB5-6C54-E846-9D67-85FA866BF516}"/>
              </a:ext>
            </a:extLst>
          </p:cNvPr>
          <p:cNvCxnSpPr>
            <a:cxnSpLocks/>
          </p:cNvCxnSpPr>
          <p:nvPr/>
        </p:nvCxnSpPr>
        <p:spPr>
          <a:xfrm flipH="1">
            <a:off x="9121653" y="832360"/>
            <a:ext cx="1079950" cy="4712960"/>
          </a:xfrm>
          <a:prstGeom prst="straightConnector1">
            <a:avLst/>
          </a:prstGeom>
          <a:ln w="28575">
            <a:solidFill>
              <a:schemeClr val="tx1">
                <a:lumMod val="65000"/>
                <a:lumOff val="35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21" name="TextBox 20">
            <a:extLst>
              <a:ext uri="{FF2B5EF4-FFF2-40B4-BE49-F238E27FC236}">
                <a16:creationId xmlns:a16="http://schemas.microsoft.com/office/drawing/2014/main" id="{C909D7E3-4C78-F54F-8A6C-801FBC3EF46E}"/>
              </a:ext>
            </a:extLst>
          </p:cNvPr>
          <p:cNvSpPr txBox="1"/>
          <p:nvPr/>
        </p:nvSpPr>
        <p:spPr>
          <a:xfrm>
            <a:off x="540000" y="5560049"/>
            <a:ext cx="1935145" cy="461665"/>
          </a:xfrm>
          <a:prstGeom prst="rect">
            <a:avLst/>
          </a:prstGeom>
          <a:noFill/>
        </p:spPr>
        <p:txBody>
          <a:bodyPr wrap="none" rtlCol="0">
            <a:spAutoFit/>
          </a:bodyPr>
          <a:lstStyle/>
          <a:p>
            <a:r>
              <a:rPr lang="en-GB" sz="2400">
                <a:latin typeface="Century Gothic" panose="020B0502020202020204" pitchFamily="34" charset="0"/>
              </a:rPr>
              <a:t>50 N = 1 cm</a:t>
            </a:r>
          </a:p>
        </p:txBody>
      </p:sp>
      <p:sp>
        <p:nvSpPr>
          <p:cNvPr id="29" name="Arc 28">
            <a:extLst>
              <a:ext uri="{FF2B5EF4-FFF2-40B4-BE49-F238E27FC236}">
                <a16:creationId xmlns:a16="http://schemas.microsoft.com/office/drawing/2014/main" id="{D96A23AE-1F99-C14F-A5D7-B0B5D25D276A}"/>
              </a:ext>
            </a:extLst>
          </p:cNvPr>
          <p:cNvSpPr/>
          <p:nvPr/>
        </p:nvSpPr>
        <p:spPr>
          <a:xfrm rot="9732606">
            <a:off x="9776543" y="2385830"/>
            <a:ext cx="666211" cy="439484"/>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latin typeface="Century Gothic" panose="020B0502020202020204" pitchFamily="34" charset="0"/>
            </a:endParaRPr>
          </a:p>
        </p:txBody>
      </p:sp>
      <p:cxnSp>
        <p:nvCxnSpPr>
          <p:cNvPr id="11" name="Straight Arrow Connector 10">
            <a:extLst>
              <a:ext uri="{FF2B5EF4-FFF2-40B4-BE49-F238E27FC236}">
                <a16:creationId xmlns:a16="http://schemas.microsoft.com/office/drawing/2014/main" id="{EB77FA60-478B-0F47-BA9A-2874372EB0F9}"/>
              </a:ext>
            </a:extLst>
          </p:cNvPr>
          <p:cNvCxnSpPr>
            <a:cxnSpLocks/>
          </p:cNvCxnSpPr>
          <p:nvPr/>
        </p:nvCxnSpPr>
        <p:spPr>
          <a:xfrm>
            <a:off x="3853912" y="3973518"/>
            <a:ext cx="2242088"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 name="Oval 2">
            <a:extLst>
              <a:ext uri="{FF2B5EF4-FFF2-40B4-BE49-F238E27FC236}">
                <a16:creationId xmlns:a16="http://schemas.microsoft.com/office/drawing/2014/main" id="{E5630421-50ED-D344-ACAE-289BFA92C5D2}"/>
              </a:ext>
            </a:extLst>
          </p:cNvPr>
          <p:cNvSpPr/>
          <p:nvPr/>
        </p:nvSpPr>
        <p:spPr>
          <a:xfrm>
            <a:off x="3673642" y="3882194"/>
            <a:ext cx="160421" cy="160421"/>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latin typeface="Century Gothic" panose="020B0502020202020204" pitchFamily="34" charset="0"/>
            </a:endParaRPr>
          </a:p>
        </p:txBody>
      </p:sp>
      <p:sp>
        <p:nvSpPr>
          <p:cNvPr id="12" name="TextBox 11">
            <a:extLst>
              <a:ext uri="{FF2B5EF4-FFF2-40B4-BE49-F238E27FC236}">
                <a16:creationId xmlns:a16="http://schemas.microsoft.com/office/drawing/2014/main" id="{BDC3733A-F209-2A46-91F9-789A1F0A436D}"/>
              </a:ext>
            </a:extLst>
          </p:cNvPr>
          <p:cNvSpPr txBox="1"/>
          <p:nvPr/>
        </p:nvSpPr>
        <p:spPr>
          <a:xfrm>
            <a:off x="1266351" y="3593072"/>
            <a:ext cx="1043711" cy="369332"/>
          </a:xfrm>
          <a:prstGeom prst="rect">
            <a:avLst/>
          </a:prstGeom>
          <a:noFill/>
        </p:spPr>
        <p:txBody>
          <a:bodyPr wrap="square" rtlCol="0">
            <a:spAutoFit/>
          </a:bodyPr>
          <a:lstStyle/>
          <a:p>
            <a:pPr algn="r"/>
            <a:r>
              <a:rPr lang="en-GB">
                <a:latin typeface="Century Gothic" panose="020B0502020202020204" pitchFamily="34" charset="0"/>
              </a:rPr>
              <a:t>300 N </a:t>
            </a:r>
          </a:p>
        </p:txBody>
      </p:sp>
      <p:sp>
        <p:nvSpPr>
          <p:cNvPr id="13" name="TextBox 12">
            <a:extLst>
              <a:ext uri="{FF2B5EF4-FFF2-40B4-BE49-F238E27FC236}">
                <a16:creationId xmlns:a16="http://schemas.microsoft.com/office/drawing/2014/main" id="{80C801C4-16FC-9143-8C34-75B3F4FF7A8A}"/>
              </a:ext>
            </a:extLst>
          </p:cNvPr>
          <p:cNvSpPr txBox="1"/>
          <p:nvPr/>
        </p:nvSpPr>
        <p:spPr>
          <a:xfrm>
            <a:off x="4599655" y="3604186"/>
            <a:ext cx="1043711" cy="369332"/>
          </a:xfrm>
          <a:prstGeom prst="rect">
            <a:avLst/>
          </a:prstGeom>
          <a:noFill/>
        </p:spPr>
        <p:txBody>
          <a:bodyPr wrap="square" rtlCol="0">
            <a:spAutoFit/>
          </a:bodyPr>
          <a:lstStyle/>
          <a:p>
            <a:pPr algn="r"/>
            <a:r>
              <a:rPr lang="en-GB">
                <a:latin typeface="Century Gothic" panose="020B0502020202020204" pitchFamily="34" charset="0"/>
              </a:rPr>
              <a:t>200 N </a:t>
            </a:r>
          </a:p>
        </p:txBody>
      </p:sp>
      <p:cxnSp>
        <p:nvCxnSpPr>
          <p:cNvPr id="14" name="Straight Arrow Connector 13">
            <a:extLst>
              <a:ext uri="{FF2B5EF4-FFF2-40B4-BE49-F238E27FC236}">
                <a16:creationId xmlns:a16="http://schemas.microsoft.com/office/drawing/2014/main" id="{8B309B9C-1F88-2844-B662-2E0958C5F36E}"/>
              </a:ext>
            </a:extLst>
          </p:cNvPr>
          <p:cNvCxnSpPr>
            <a:cxnSpLocks/>
          </p:cNvCxnSpPr>
          <p:nvPr/>
        </p:nvCxnSpPr>
        <p:spPr>
          <a:xfrm flipH="1">
            <a:off x="2646947" y="4863854"/>
            <a:ext cx="110690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10B44A0A-078F-8843-AF82-0EBD6A38277E}"/>
              </a:ext>
            </a:extLst>
          </p:cNvPr>
          <p:cNvSpPr txBox="1"/>
          <p:nvPr/>
        </p:nvSpPr>
        <p:spPr>
          <a:xfrm>
            <a:off x="2716800" y="4494522"/>
            <a:ext cx="1043711" cy="369332"/>
          </a:xfrm>
          <a:prstGeom prst="rect">
            <a:avLst/>
          </a:prstGeom>
          <a:noFill/>
        </p:spPr>
        <p:txBody>
          <a:bodyPr wrap="square" rtlCol="0">
            <a:spAutoFit/>
          </a:bodyPr>
          <a:lstStyle/>
          <a:p>
            <a:pPr algn="r"/>
            <a:r>
              <a:rPr lang="en-GB">
                <a:latin typeface="Century Gothic" panose="020B0502020202020204" pitchFamily="34" charset="0"/>
              </a:rPr>
              <a:t>100 N </a:t>
            </a:r>
          </a:p>
        </p:txBody>
      </p:sp>
      <p:cxnSp>
        <p:nvCxnSpPr>
          <p:cNvPr id="16" name="Straight Arrow Connector 15">
            <a:extLst>
              <a:ext uri="{FF2B5EF4-FFF2-40B4-BE49-F238E27FC236}">
                <a16:creationId xmlns:a16="http://schemas.microsoft.com/office/drawing/2014/main" id="{8E98FE46-582D-2940-A1DC-5A41897BA88A}"/>
              </a:ext>
            </a:extLst>
          </p:cNvPr>
          <p:cNvCxnSpPr>
            <a:cxnSpLocks/>
          </p:cNvCxnSpPr>
          <p:nvPr/>
        </p:nvCxnSpPr>
        <p:spPr>
          <a:xfrm flipH="1">
            <a:off x="9072351" y="5545320"/>
            <a:ext cx="1106905"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4264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1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7"/>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9" grpId="0" animBg="1"/>
      <p:bldP spid="3" grpId="0" animBg="1"/>
      <p:bldP spid="12" grpId="0"/>
      <p:bldP spid="13" grpId="0"/>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8" name="Google Shape;178;p7"/>
          <p:cNvSpPr txBox="1"/>
          <p:nvPr/>
        </p:nvSpPr>
        <p:spPr>
          <a:xfrm>
            <a:off x="540000" y="1080000"/>
            <a:ext cx="9785100" cy="3693319"/>
          </a:xfrm>
          <a:prstGeom prst="rect">
            <a:avLst/>
          </a:prstGeom>
          <a:noFill/>
          <a:ln>
            <a:noFill/>
          </a:ln>
        </p:spPr>
        <p:txBody>
          <a:bodyPr spcFirstLastPara="1" wrap="square" lIns="0" tIns="0" rIns="0" bIns="0" anchor="t" anchorCtr="0">
            <a:spAutoFit/>
          </a:bodyPr>
          <a:lstStyle/>
          <a:p>
            <a:pPr marL="457200" marR="0" lvl="0" indent="-457200" algn="l" rtl="0">
              <a:spcBef>
                <a:spcPts val="0"/>
              </a:spcBef>
              <a:spcAft>
                <a:spcPts val="0"/>
              </a:spcAft>
              <a:buClr>
                <a:schemeClr val="dk1"/>
              </a:buClr>
              <a:buSzPts val="2400"/>
              <a:buFont typeface="+mj-lt"/>
              <a:buAutoNum type="arabicPeriod"/>
            </a:pPr>
            <a:r>
              <a:rPr lang="en-GB" sz="2400">
                <a:solidFill>
                  <a:schemeClr val="dk1"/>
                </a:solidFill>
                <a:latin typeface="Century Gothic" panose="020B0502020202020204" pitchFamily="34" charset="0"/>
                <a:ea typeface="Century Gothic"/>
                <a:cs typeface="Century Gothic"/>
                <a:sym typeface="Century Gothic"/>
              </a:rPr>
              <a:t>Resultant force is a scalar quantity.</a:t>
            </a:r>
          </a:p>
          <a:p>
            <a:pPr marL="457200" marR="0" lvl="0" indent="-457200" algn="l" rtl="0">
              <a:spcBef>
                <a:spcPts val="0"/>
              </a:spcBef>
              <a:spcAft>
                <a:spcPts val="0"/>
              </a:spcAft>
              <a:buClr>
                <a:schemeClr val="dk1"/>
              </a:buClr>
              <a:buSzPts val="2400"/>
              <a:buFont typeface="+mj-lt"/>
              <a:buAutoNum type="arabicPeriod"/>
            </a:pPr>
            <a:endParaRPr lang="en-GB" sz="2400">
              <a:solidFill>
                <a:schemeClr val="dk1"/>
              </a:solidFill>
              <a:latin typeface="Century Gothic" panose="020B0502020202020204" pitchFamily="34" charset="0"/>
              <a:ea typeface="Century Gothic"/>
              <a:cs typeface="Century Gothic"/>
              <a:sym typeface="Century Gothic"/>
            </a:endParaRPr>
          </a:p>
          <a:p>
            <a:pPr marL="457200" indent="-457200">
              <a:buAutoNum type="arabicPeriod"/>
            </a:pPr>
            <a:r>
              <a:rPr lang="en-GB" sz="2400">
                <a:latin typeface="Century Gothic" panose="020B0502020202020204" pitchFamily="34" charset="0"/>
              </a:rPr>
              <a:t>The resultant of two forces acting in the same direction can be calculated by subtracting them.</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Only two vectors can be combined to give a resultant vector.</a:t>
            </a:r>
          </a:p>
          <a:p>
            <a:pPr marL="457200" indent="-457200">
              <a:buAutoNum type="arabicPeriod"/>
            </a:pPr>
            <a:endParaRPr lang="en-GB" sz="2400">
              <a:latin typeface="Century Gothic" panose="020B0502020202020204" pitchFamily="34" charset="0"/>
            </a:endParaRPr>
          </a:p>
          <a:p>
            <a:pPr marL="457200" indent="-457200">
              <a:buAutoNum type="arabicPeriod"/>
            </a:pPr>
            <a:r>
              <a:rPr lang="en-GB" sz="2400">
                <a:latin typeface="Century Gothic" panose="020B0502020202020204" pitchFamily="34" charset="0"/>
              </a:rPr>
              <a:t>The resultant of two forces acting in opposite direction can be calculated by adding them together.</a:t>
            </a:r>
          </a:p>
          <a:p>
            <a:pPr marR="0" lvl="0" algn="l" rtl="0">
              <a:spcBef>
                <a:spcPts val="0"/>
              </a:spcBef>
              <a:spcAft>
                <a:spcPts val="0"/>
              </a:spcAft>
              <a:buClr>
                <a:schemeClr val="dk1"/>
              </a:buClr>
              <a:buSzPts val="2400"/>
            </a:pPr>
            <a:endParaRPr lang="en-GB" sz="2400">
              <a:solidFill>
                <a:schemeClr val="dk1"/>
              </a:solidFill>
              <a:latin typeface="Century Gothic" panose="020B0502020202020204" pitchFamily="34" charset="0"/>
              <a:ea typeface="Century Gothic"/>
              <a:cs typeface="Century Gothic"/>
              <a:sym typeface="Century Gothic"/>
            </a:endParaRPr>
          </a:p>
        </p:txBody>
      </p:sp>
      <p:sp>
        <p:nvSpPr>
          <p:cNvPr id="2" name="Title 1">
            <a:extLst>
              <a:ext uri="{FF2B5EF4-FFF2-40B4-BE49-F238E27FC236}">
                <a16:creationId xmlns:a16="http://schemas.microsoft.com/office/drawing/2014/main" id="{577A3C23-F094-1440-BBA9-29542B2D9D19}"/>
              </a:ext>
            </a:extLst>
          </p:cNvPr>
          <p:cNvSpPr>
            <a:spLocks noGrp="1"/>
          </p:cNvSpPr>
          <p:nvPr>
            <p:ph type="title"/>
          </p:nvPr>
        </p:nvSpPr>
        <p:spPr/>
        <p:txBody>
          <a:bodyPr>
            <a:normAutofit/>
          </a:bodyPr>
          <a:lstStyle/>
          <a:p>
            <a:pPr lvl="0">
              <a:spcBef>
                <a:spcPts val="0"/>
              </a:spcBef>
            </a:pPr>
            <a:r>
              <a:rPr lang="en-GB">
                <a:solidFill>
                  <a:schemeClr val="dk1"/>
                </a:solidFill>
                <a:latin typeface="Century Gothic" panose="020B0502020202020204" pitchFamily="34" charset="0"/>
                <a:ea typeface="Century Gothic"/>
                <a:cs typeface="Century Gothic"/>
                <a:sym typeface="Century Gothic"/>
              </a:rPr>
              <a:t>Determine if the following statements are true or false:</a:t>
            </a:r>
            <a:endParaRPr lang="en-GB">
              <a:latin typeface="Century Gothic" panose="020B0502020202020204" pitchFamily="34" charset="0"/>
            </a:endParaRPr>
          </a:p>
        </p:txBody>
      </p:sp>
      <p:sp>
        <p:nvSpPr>
          <p:cNvPr id="11" name="Google Shape;94;g7947b471f8_0_186">
            <a:extLst>
              <a:ext uri="{FF2B5EF4-FFF2-40B4-BE49-F238E27FC236}">
                <a16:creationId xmlns:a16="http://schemas.microsoft.com/office/drawing/2014/main" id="{F34E94A4-583C-BB46-82DB-6FB7B599D089}"/>
              </a:ext>
            </a:extLst>
          </p:cNvPr>
          <p:cNvSpPr txBox="1"/>
          <p:nvPr/>
        </p:nvSpPr>
        <p:spPr>
          <a:xfrm>
            <a:off x="6283538" y="1088904"/>
            <a:ext cx="81830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7" name="Google Shape;94;g7947b471f8_0_186">
            <a:extLst>
              <a:ext uri="{FF2B5EF4-FFF2-40B4-BE49-F238E27FC236}">
                <a16:creationId xmlns:a16="http://schemas.microsoft.com/office/drawing/2014/main" id="{F7ADBAEA-7686-B84B-8B91-808532CADC8E}"/>
              </a:ext>
            </a:extLst>
          </p:cNvPr>
          <p:cNvSpPr txBox="1"/>
          <p:nvPr/>
        </p:nvSpPr>
        <p:spPr>
          <a:xfrm>
            <a:off x="5874387" y="2161400"/>
            <a:ext cx="81830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8" name="Google Shape;94;g7947b471f8_0_186">
            <a:extLst>
              <a:ext uri="{FF2B5EF4-FFF2-40B4-BE49-F238E27FC236}">
                <a16:creationId xmlns:a16="http://schemas.microsoft.com/office/drawing/2014/main" id="{9B6109C0-B33A-6142-BF15-B27FF19A0A8C}"/>
              </a:ext>
            </a:extLst>
          </p:cNvPr>
          <p:cNvSpPr txBox="1"/>
          <p:nvPr/>
        </p:nvSpPr>
        <p:spPr>
          <a:xfrm>
            <a:off x="10182016" y="2926659"/>
            <a:ext cx="81830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
        <p:nvSpPr>
          <p:cNvPr id="19" name="Google Shape;94;g7947b471f8_0_186">
            <a:extLst>
              <a:ext uri="{FF2B5EF4-FFF2-40B4-BE49-F238E27FC236}">
                <a16:creationId xmlns:a16="http://schemas.microsoft.com/office/drawing/2014/main" id="{A56791A7-593C-F44D-BB46-1AB9534CF321}"/>
              </a:ext>
            </a:extLst>
          </p:cNvPr>
          <p:cNvSpPr txBox="1"/>
          <p:nvPr/>
        </p:nvSpPr>
        <p:spPr>
          <a:xfrm>
            <a:off x="6692689" y="4003242"/>
            <a:ext cx="818302" cy="37359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False</a:t>
            </a:r>
            <a:endParaRPr b="1">
              <a:solidFill>
                <a:schemeClr val="accent1"/>
              </a:solidFill>
              <a:latin typeface="Century Gothic" panose="020B050202020202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p:txBody>
          <a:bodyPr/>
          <a:lstStyle/>
          <a:p>
            <a:r>
              <a:rPr lang="en-US">
                <a:latin typeface="Century Gothic" panose="020B0502020202020204" pitchFamily="34" charset="0"/>
              </a:rPr>
              <a:t>What mistake has this student made?</a:t>
            </a:r>
          </a:p>
        </p:txBody>
      </p:sp>
      <p:pic>
        <p:nvPicPr>
          <p:cNvPr id="3" name="Picture 2" descr="Icon&#10;&#10;Description automatically generated">
            <a:extLst>
              <a:ext uri="{FF2B5EF4-FFF2-40B4-BE49-F238E27FC236}">
                <a16:creationId xmlns:a16="http://schemas.microsoft.com/office/drawing/2014/main" id="{0FC308B4-D161-314D-BB65-E25B53482892}"/>
              </a:ext>
            </a:extLst>
          </p:cNvPr>
          <p:cNvPicPr>
            <a:picLocks noChangeAspect="1"/>
          </p:cNvPicPr>
          <p:nvPr/>
        </p:nvPicPr>
        <p:blipFill rotWithShape="1">
          <a:blip r:embed="rId3" cstate="screen">
            <a:clrChange>
              <a:clrFrom>
                <a:srgbClr val="FFFFFF"/>
              </a:clrFrom>
              <a:clrTo>
                <a:srgbClr val="FFFFFF">
                  <a:alpha val="0"/>
                </a:srgbClr>
              </a:clrTo>
            </a:clrChange>
            <a:extLst>
              <a:ext uri="{28A0092B-C50C-407E-A947-70E740481C1C}">
                <a14:useLocalDpi xmlns:a14="http://schemas.microsoft.com/office/drawing/2010/main"/>
              </a:ext>
            </a:extLst>
          </a:blip>
          <a:srcRect/>
          <a:stretch/>
        </p:blipFill>
        <p:spPr>
          <a:xfrm rot="5400000">
            <a:off x="7915377" y="-91052"/>
            <a:ext cx="2925570" cy="4547676"/>
          </a:xfrm>
          <a:prstGeom prst="rect">
            <a:avLst/>
          </a:prstGeom>
        </p:spPr>
      </p:pic>
      <p:sp>
        <p:nvSpPr>
          <p:cNvPr id="4" name="TextBox 3">
            <a:extLst>
              <a:ext uri="{FF2B5EF4-FFF2-40B4-BE49-F238E27FC236}">
                <a16:creationId xmlns:a16="http://schemas.microsoft.com/office/drawing/2014/main" id="{2130717D-0356-CB4E-BA23-1946438494C3}"/>
              </a:ext>
            </a:extLst>
          </p:cNvPr>
          <p:cNvSpPr txBox="1"/>
          <p:nvPr/>
        </p:nvSpPr>
        <p:spPr>
          <a:xfrm>
            <a:off x="7552515" y="1123433"/>
            <a:ext cx="3913580" cy="1384995"/>
          </a:xfrm>
          <a:prstGeom prst="rect">
            <a:avLst/>
          </a:prstGeom>
          <a:noFill/>
          <a:ln>
            <a:noFill/>
          </a:ln>
        </p:spPr>
        <p:txBody>
          <a:bodyPr wrap="square" rtlCol="0">
            <a:spAutoFit/>
          </a:bodyPr>
          <a:lstStyle/>
          <a:p>
            <a:r>
              <a:rPr lang="en-US" sz="2800">
                <a:latin typeface="Century Gothic" panose="020B0502020202020204" pitchFamily="34" charset="0"/>
              </a:rPr>
              <a:t>The resultant displacement is 500 metres.</a:t>
            </a:r>
          </a:p>
        </p:txBody>
      </p:sp>
      <p:cxnSp>
        <p:nvCxnSpPr>
          <p:cNvPr id="5" name="Straight Arrow Connector 4">
            <a:extLst>
              <a:ext uri="{FF2B5EF4-FFF2-40B4-BE49-F238E27FC236}">
                <a16:creationId xmlns:a16="http://schemas.microsoft.com/office/drawing/2014/main" id="{D424AA88-3503-464A-8F2D-7B8DC8D1C9F0}"/>
              </a:ext>
            </a:extLst>
          </p:cNvPr>
          <p:cNvCxnSpPr>
            <a:cxnSpLocks/>
          </p:cNvCxnSpPr>
          <p:nvPr/>
        </p:nvCxnSpPr>
        <p:spPr>
          <a:xfrm flipH="1" flipV="1">
            <a:off x="2226365" y="4868218"/>
            <a:ext cx="3714364" cy="14481"/>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2F16D591-71D8-2F4F-969B-D0EE8D69DB78}"/>
              </a:ext>
            </a:extLst>
          </p:cNvPr>
          <p:cNvCxnSpPr>
            <a:cxnSpLocks/>
          </p:cNvCxnSpPr>
          <p:nvPr/>
        </p:nvCxnSpPr>
        <p:spPr>
          <a:xfrm flipV="1">
            <a:off x="5928696" y="2649410"/>
            <a:ext cx="0" cy="226225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0C92B79-FE0A-A646-8747-28AEF5A6657D}"/>
              </a:ext>
            </a:extLst>
          </p:cNvPr>
          <p:cNvSpPr txBox="1"/>
          <p:nvPr/>
        </p:nvSpPr>
        <p:spPr>
          <a:xfrm>
            <a:off x="3094656" y="4911664"/>
            <a:ext cx="1439332" cy="523220"/>
          </a:xfrm>
          <a:prstGeom prst="rect">
            <a:avLst/>
          </a:prstGeom>
          <a:noFill/>
        </p:spPr>
        <p:txBody>
          <a:bodyPr wrap="square" rtlCol="0">
            <a:spAutoFit/>
          </a:bodyPr>
          <a:lstStyle/>
          <a:p>
            <a:pPr algn="r"/>
            <a:r>
              <a:rPr lang="en-GB" sz="2800">
                <a:latin typeface="Century Gothic" panose="020B0502020202020204" pitchFamily="34" charset="0"/>
              </a:rPr>
              <a:t>400 m</a:t>
            </a:r>
          </a:p>
        </p:txBody>
      </p:sp>
      <p:sp>
        <p:nvSpPr>
          <p:cNvPr id="8" name="TextBox 7">
            <a:extLst>
              <a:ext uri="{FF2B5EF4-FFF2-40B4-BE49-F238E27FC236}">
                <a16:creationId xmlns:a16="http://schemas.microsoft.com/office/drawing/2014/main" id="{A0ED80C5-D4FF-8242-9FEC-16713DCC5BE6}"/>
              </a:ext>
            </a:extLst>
          </p:cNvPr>
          <p:cNvSpPr txBox="1"/>
          <p:nvPr/>
        </p:nvSpPr>
        <p:spPr>
          <a:xfrm>
            <a:off x="5825681" y="3645571"/>
            <a:ext cx="1381660" cy="523220"/>
          </a:xfrm>
          <a:prstGeom prst="rect">
            <a:avLst/>
          </a:prstGeom>
          <a:noFill/>
        </p:spPr>
        <p:txBody>
          <a:bodyPr wrap="square" rtlCol="0">
            <a:spAutoFit/>
          </a:bodyPr>
          <a:lstStyle/>
          <a:p>
            <a:pPr algn="r"/>
            <a:r>
              <a:rPr lang="en-GB" sz="2800">
                <a:latin typeface="Century Gothic" panose="020B0502020202020204" pitchFamily="34" charset="0"/>
              </a:rPr>
              <a:t>300 m</a:t>
            </a:r>
          </a:p>
        </p:txBody>
      </p:sp>
      <p:cxnSp>
        <p:nvCxnSpPr>
          <p:cNvPr id="9" name="Straight Arrow Connector 8">
            <a:extLst>
              <a:ext uri="{FF2B5EF4-FFF2-40B4-BE49-F238E27FC236}">
                <a16:creationId xmlns:a16="http://schemas.microsoft.com/office/drawing/2014/main" id="{6EFAA63F-46AB-004A-A2AD-E75B971D8D15}"/>
              </a:ext>
            </a:extLst>
          </p:cNvPr>
          <p:cNvCxnSpPr>
            <a:cxnSpLocks/>
          </p:cNvCxnSpPr>
          <p:nvPr/>
        </p:nvCxnSpPr>
        <p:spPr>
          <a:xfrm flipV="1">
            <a:off x="2226365" y="2649410"/>
            <a:ext cx="3714363" cy="2218808"/>
          </a:xfrm>
          <a:prstGeom prst="straightConnector1">
            <a:avLst/>
          </a:prstGeom>
          <a:ln w="28575">
            <a:solidFill>
              <a:schemeClr val="tx1">
                <a:lumMod val="65000"/>
                <a:lumOff val="35000"/>
              </a:schemeClr>
            </a:solidFill>
            <a:prstDash val="dash"/>
            <a:tailEnd type="triangle"/>
          </a:ln>
        </p:spPr>
        <p:style>
          <a:lnRef idx="1">
            <a:schemeClr val="dk1"/>
          </a:lnRef>
          <a:fillRef idx="0">
            <a:schemeClr val="dk1"/>
          </a:fillRef>
          <a:effectRef idx="0">
            <a:schemeClr val="dk1"/>
          </a:effectRef>
          <a:fontRef idx="minor">
            <a:schemeClr val="tx1"/>
          </a:fontRef>
        </p:style>
      </p:cxnSp>
      <p:sp>
        <p:nvSpPr>
          <p:cNvPr id="16" name="TextBox 15">
            <a:extLst>
              <a:ext uri="{FF2B5EF4-FFF2-40B4-BE49-F238E27FC236}">
                <a16:creationId xmlns:a16="http://schemas.microsoft.com/office/drawing/2014/main" id="{08548E56-BD83-0742-AB82-97A28C9A9318}"/>
              </a:ext>
            </a:extLst>
          </p:cNvPr>
          <p:cNvSpPr txBox="1"/>
          <p:nvPr/>
        </p:nvSpPr>
        <p:spPr>
          <a:xfrm>
            <a:off x="2969329" y="3159042"/>
            <a:ext cx="1439332" cy="523220"/>
          </a:xfrm>
          <a:prstGeom prst="rect">
            <a:avLst/>
          </a:prstGeom>
          <a:noFill/>
        </p:spPr>
        <p:txBody>
          <a:bodyPr wrap="square" rtlCol="0">
            <a:spAutoFit/>
          </a:bodyPr>
          <a:lstStyle/>
          <a:p>
            <a:pPr algn="r"/>
            <a:r>
              <a:rPr lang="en-GB" sz="2800">
                <a:latin typeface="Century Gothic" panose="020B0502020202020204" pitchFamily="34" charset="0"/>
              </a:rPr>
              <a:t>500 m</a:t>
            </a:r>
          </a:p>
        </p:txBody>
      </p:sp>
      <p:sp>
        <p:nvSpPr>
          <p:cNvPr id="10" name="TextBox 9">
            <a:extLst>
              <a:ext uri="{FF2B5EF4-FFF2-40B4-BE49-F238E27FC236}">
                <a16:creationId xmlns:a16="http://schemas.microsoft.com/office/drawing/2014/main" id="{64905102-1E56-6514-BCEC-95EFA725B598}"/>
              </a:ext>
            </a:extLst>
          </p:cNvPr>
          <p:cNvSpPr txBox="1"/>
          <p:nvPr/>
        </p:nvSpPr>
        <p:spPr>
          <a:xfrm>
            <a:off x="49775" y="1016786"/>
            <a:ext cx="6089761" cy="1384995"/>
          </a:xfrm>
          <a:prstGeom prst="rect">
            <a:avLst/>
          </a:prstGeom>
          <a:noFill/>
        </p:spPr>
        <p:txBody>
          <a:bodyPr wrap="square" rtlCol="0">
            <a:spAutoFit/>
          </a:bodyPr>
          <a:lstStyle/>
          <a:p>
            <a:pPr algn="r"/>
            <a:r>
              <a:rPr lang="en-GB" sz="2800">
                <a:latin typeface="Century Gothic" panose="020B0502020202020204" pitchFamily="34" charset="0"/>
              </a:rPr>
              <a:t>Draw the resultant vector for an object that moves 300m upwards and 400m left. </a:t>
            </a:r>
          </a:p>
        </p:txBody>
      </p:sp>
    </p:spTree>
    <p:extLst>
      <p:ext uri="{BB962C8B-B14F-4D97-AF65-F5344CB8AC3E}">
        <p14:creationId xmlns:p14="http://schemas.microsoft.com/office/powerpoint/2010/main" val="26372443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7" grpId="0"/>
      <p:bldP spid="8" grpId="0"/>
      <p:bldP spid="16" grpId="0"/>
      <p:bldP spid="10"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a:latin typeface="Century Gothic" panose="020B0502020202020204" pitchFamily="34" charset="0"/>
              </a:rPr>
              <a:t>Drill</a:t>
            </a:r>
            <a:endParaRPr lang="en-US" sz="280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6" y="915710"/>
            <a:ext cx="10840164" cy="3785652"/>
          </a:xfrm>
          <a:prstGeom prst="rect">
            <a:avLst/>
          </a:prstGeom>
          <a:noFill/>
        </p:spPr>
        <p:txBody>
          <a:bodyPr wrap="square">
            <a:spAutoFit/>
          </a:bodyPr>
          <a:lstStyle/>
          <a:p>
            <a:pPr marL="457200" indent="-457200">
              <a:buAutoNum type="arabicPeriod"/>
            </a:pPr>
            <a:r>
              <a:rPr lang="en-GB" sz="2400">
                <a:latin typeface="Century Gothic" panose="020B0502020202020204" pitchFamily="34" charset="0"/>
              </a:rPr>
              <a:t>What is a resultant vector?
When drawing vector diagrams, you must always choose an...
When drawing a vector diagram always use a pencil and...
What 2 measurements must you take when you have drawn a dotted line from the point of origin to the opposite corner?
When you have measured your resultant vector length with a ruler how do you convert it to the real magnitude?
Where must you measure the angle of your resultant vector?</a:t>
            </a:r>
          </a:p>
          <a:p>
            <a:pPr marL="457200" indent="-457200">
              <a:buAutoNum type="arabicPeriod"/>
            </a:pPr>
            <a:endParaRPr lang="en-GB" sz="2400">
              <a:latin typeface="Century Gothic" panose="020B0502020202020204" pitchFamily="34" charset="0"/>
            </a:endParaRPr>
          </a:p>
          <a:p>
            <a:pPr marL="457200" indent="-457200">
              <a:buAutoNum type="arabicPeriod"/>
            </a:pPr>
            <a:endParaRPr lang="en-GB" sz="2400">
              <a:latin typeface="Century Gothic" panose="020B0502020202020204" pitchFamily="34" charset="0"/>
            </a:endParaRPr>
          </a:p>
        </p:txBody>
      </p:sp>
    </p:spTree>
    <p:extLst>
      <p:ext uri="{BB962C8B-B14F-4D97-AF65-F5344CB8AC3E}">
        <p14:creationId xmlns:p14="http://schemas.microsoft.com/office/powerpoint/2010/main" val="3533838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503533" y="979637"/>
            <a:ext cx="11311342" cy="3046988"/>
          </a:xfrm>
          <a:prstGeom prst="rect">
            <a:avLst/>
          </a:prstGeom>
          <a:noFill/>
        </p:spPr>
        <p:txBody>
          <a:bodyPr wrap="square">
            <a:spAutoFit/>
          </a:bodyPr>
          <a:lstStyle/>
          <a:p>
            <a:pPr marL="457200" indent="-457200">
              <a:buAutoNum type="arabicPeriod"/>
            </a:pPr>
            <a:r>
              <a:rPr lang="en-GB" sz="2400" b="1">
                <a:solidFill>
                  <a:srgbClr val="586EC0"/>
                </a:solidFill>
                <a:latin typeface="Century Gothic" panose="020B0502020202020204" pitchFamily="34" charset="0"/>
                <a:cs typeface="Calibri" panose="020F0502020204030204" pitchFamily="34" charset="0"/>
              </a:rPr>
              <a:t>A resultant vector is the combination of two or more single vectors.
When drawing vector diagrams, you must always choose an </a:t>
            </a:r>
            <a:r>
              <a:rPr lang="en-GB" sz="2400" b="1" u="sng">
                <a:solidFill>
                  <a:srgbClr val="586EC0"/>
                </a:solidFill>
                <a:latin typeface="Century Gothic" panose="020B0502020202020204" pitchFamily="34" charset="0"/>
                <a:cs typeface="Calibri" panose="020F0502020204030204" pitchFamily="34" charset="0"/>
              </a:rPr>
              <a:t>appropriate scale</a:t>
            </a:r>
            <a:r>
              <a:rPr lang="en-GB" sz="2400" b="1">
                <a:solidFill>
                  <a:srgbClr val="586EC0"/>
                </a:solidFill>
                <a:latin typeface="Century Gothic" panose="020B0502020202020204" pitchFamily="34" charset="0"/>
                <a:cs typeface="Calibri" panose="020F0502020204030204" pitchFamily="34" charset="0"/>
              </a:rPr>
              <a:t>.</a:t>
            </a:r>
          </a:p>
          <a:p>
            <a:pPr marL="457200" indent="-457200">
              <a:buAutoNum type="arabicPeriod"/>
            </a:pPr>
            <a:r>
              <a:rPr lang="en-GB" sz="2400" b="1">
                <a:solidFill>
                  <a:srgbClr val="586EC0"/>
                </a:solidFill>
                <a:latin typeface="Century Gothic" panose="020B0502020202020204" pitchFamily="34" charset="0"/>
                <a:cs typeface="Calibri" panose="020F0502020204030204" pitchFamily="34" charset="0"/>
              </a:rPr>
              <a:t>When drawing a vector diagram or with user </a:t>
            </a:r>
            <a:r>
              <a:rPr lang="en-GB" sz="2400" b="1" u="sng">
                <a:solidFill>
                  <a:srgbClr val="586EC0"/>
                </a:solidFill>
                <a:latin typeface="Century Gothic" panose="020B0502020202020204" pitchFamily="34" charset="0"/>
                <a:cs typeface="Calibri" panose="020F0502020204030204" pitchFamily="34" charset="0"/>
              </a:rPr>
              <a:t>pencil and ruler</a:t>
            </a:r>
            <a:r>
              <a:rPr lang="en-GB" sz="2400" b="1">
                <a:solidFill>
                  <a:srgbClr val="586EC0"/>
                </a:solidFill>
                <a:latin typeface="Century Gothic" panose="020B0502020202020204" pitchFamily="34" charset="0"/>
                <a:cs typeface="Calibri" panose="020F0502020204030204" pitchFamily="34" charset="0"/>
              </a:rPr>
              <a:t>.
You must measure the length on the angle of this resultant vector.</a:t>
            </a:r>
          </a:p>
          <a:p>
            <a:pPr marL="457200" indent="-457200">
              <a:buAutoNum type="arabicPeriod"/>
            </a:pPr>
            <a:r>
              <a:rPr lang="en-GB" sz="2400" b="1">
                <a:solidFill>
                  <a:srgbClr val="586EC0"/>
                </a:solidFill>
                <a:latin typeface="Century Gothic" panose="020B0502020202020204" pitchFamily="34" charset="0"/>
                <a:cs typeface="Calibri" panose="020F0502020204030204" pitchFamily="34" charset="0"/>
              </a:rPr>
              <a:t>To convert your length to the real magnitude, look at the scale and multiply it by your length. (Scale x length)
You always measure the angle from your first vector.</a:t>
            </a: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928410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325465" y="0"/>
            <a:ext cx="10620375" cy="720725"/>
          </a:xfrm>
        </p:spPr>
        <p:txBody>
          <a:bodyPr>
            <a:normAutofit/>
          </a:bodyPr>
          <a:lstStyle/>
          <a:p>
            <a:r>
              <a:rPr lang="en-GB" sz="2600" b="1">
                <a:latin typeface="Century Gothic" panose="020B0502020202020204" pitchFamily="34" charset="0"/>
              </a:rPr>
              <a:t>I: Worked example</a:t>
            </a:r>
          </a:p>
        </p:txBody>
      </p:sp>
      <p:sp>
        <p:nvSpPr>
          <p:cNvPr id="3" name="TextBox 2">
            <a:extLst>
              <a:ext uri="{FF2B5EF4-FFF2-40B4-BE49-F238E27FC236}">
                <a16:creationId xmlns:a16="http://schemas.microsoft.com/office/drawing/2014/main" id="{9AFEC162-7CB1-22AC-95C4-F0132FEE9F8A}"/>
              </a:ext>
            </a:extLst>
          </p:cNvPr>
          <p:cNvSpPr txBox="1"/>
          <p:nvPr/>
        </p:nvSpPr>
        <p:spPr>
          <a:xfrm>
            <a:off x="378220" y="863733"/>
            <a:ext cx="7694243" cy="830997"/>
          </a:xfrm>
          <a:prstGeom prst="rect">
            <a:avLst/>
          </a:prstGeom>
          <a:noFill/>
        </p:spPr>
        <p:txBody>
          <a:bodyPr wrap="square" rtlCol="0">
            <a:spAutoFit/>
          </a:bodyPr>
          <a:lstStyle/>
          <a:p>
            <a:r>
              <a:rPr lang="en-GB" sz="2400">
                <a:latin typeface="Century Gothic" panose="020B0502020202020204" pitchFamily="34" charset="0"/>
              </a:rPr>
              <a:t>Find the resultant vector of an object that travels 100 N right and 80 N down.</a:t>
            </a:r>
          </a:p>
        </p:txBody>
      </p:sp>
      <p:sp>
        <p:nvSpPr>
          <p:cNvPr id="12" name="TextBox 11">
            <a:extLst>
              <a:ext uri="{FF2B5EF4-FFF2-40B4-BE49-F238E27FC236}">
                <a16:creationId xmlns:a16="http://schemas.microsoft.com/office/drawing/2014/main" id="{A24D0CC8-D235-E6FC-5403-73B5EC581D3F}"/>
              </a:ext>
            </a:extLst>
          </p:cNvPr>
          <p:cNvSpPr txBox="1"/>
          <p:nvPr/>
        </p:nvSpPr>
        <p:spPr>
          <a:xfrm>
            <a:off x="473095" y="2249592"/>
            <a:ext cx="4642618" cy="523220"/>
          </a:xfrm>
          <a:prstGeom prst="rect">
            <a:avLst/>
          </a:prstGeom>
          <a:noFill/>
        </p:spPr>
        <p:txBody>
          <a:bodyPr wrap="none" rtlCol="0">
            <a:spAutoFit/>
          </a:bodyPr>
          <a:lstStyle/>
          <a:p>
            <a:r>
              <a:rPr lang="en-GB" sz="2800">
                <a:solidFill>
                  <a:schemeClr val="accent1"/>
                </a:solidFill>
                <a:latin typeface="Century Gothic" panose="020B0502020202020204" pitchFamily="34" charset="0"/>
              </a:rPr>
              <a:t>Suitable scale: 1cm = 20N</a:t>
            </a:r>
          </a:p>
        </p:txBody>
      </p:sp>
      <p:sp>
        <p:nvSpPr>
          <p:cNvPr id="14" name="TextBox 13">
            <a:extLst>
              <a:ext uri="{FF2B5EF4-FFF2-40B4-BE49-F238E27FC236}">
                <a16:creationId xmlns:a16="http://schemas.microsoft.com/office/drawing/2014/main" id="{529BB03F-1F17-F2A8-C050-847AFCEF8CC4}"/>
              </a:ext>
            </a:extLst>
          </p:cNvPr>
          <p:cNvSpPr txBox="1"/>
          <p:nvPr/>
        </p:nvSpPr>
        <p:spPr>
          <a:xfrm>
            <a:off x="506757" y="2799330"/>
            <a:ext cx="4213013" cy="523220"/>
          </a:xfrm>
          <a:prstGeom prst="rect">
            <a:avLst/>
          </a:prstGeom>
          <a:noFill/>
        </p:spPr>
        <p:txBody>
          <a:bodyPr wrap="none" rtlCol="0">
            <a:spAutoFit/>
          </a:bodyPr>
          <a:lstStyle/>
          <a:p>
            <a:r>
              <a:rPr lang="en-GB" sz="2800">
                <a:solidFill>
                  <a:srgbClr val="FF0000"/>
                </a:solidFill>
                <a:latin typeface="Century Gothic" panose="020B0502020202020204" pitchFamily="34" charset="0"/>
              </a:rPr>
              <a:t>6.4 cm </a:t>
            </a:r>
            <a:r>
              <a:rPr lang="en-GB" sz="2800">
                <a:solidFill>
                  <a:schemeClr val="accent1"/>
                </a:solidFill>
                <a:latin typeface="Century Gothic" panose="020B0502020202020204" pitchFamily="34" charset="0"/>
              </a:rPr>
              <a:t>= 20 x6.4 = 128N</a:t>
            </a:r>
          </a:p>
        </p:txBody>
      </p:sp>
      <p:sp>
        <p:nvSpPr>
          <p:cNvPr id="20" name="TextBox 19">
            <a:extLst>
              <a:ext uri="{FF2B5EF4-FFF2-40B4-BE49-F238E27FC236}">
                <a16:creationId xmlns:a16="http://schemas.microsoft.com/office/drawing/2014/main" id="{EAF0F34F-1A82-8638-DDD0-A69468632D92}"/>
              </a:ext>
            </a:extLst>
          </p:cNvPr>
          <p:cNvSpPr txBox="1"/>
          <p:nvPr/>
        </p:nvSpPr>
        <p:spPr>
          <a:xfrm>
            <a:off x="519902" y="3403786"/>
            <a:ext cx="5607625" cy="523220"/>
          </a:xfrm>
          <a:prstGeom prst="rect">
            <a:avLst/>
          </a:prstGeom>
          <a:noFill/>
        </p:spPr>
        <p:txBody>
          <a:bodyPr wrap="none" rtlCol="0">
            <a:spAutoFit/>
          </a:bodyPr>
          <a:lstStyle/>
          <a:p>
            <a:r>
              <a:rPr lang="en-GB" sz="2800">
                <a:solidFill>
                  <a:srgbClr val="00B050"/>
                </a:solidFill>
                <a:latin typeface="Century Gothic" panose="020B0502020202020204" pitchFamily="34" charset="0"/>
              </a:rPr>
              <a:t>Angle from the first vector = 39</a:t>
            </a:r>
            <a:r>
              <a:rPr lang="en-GB" sz="2800">
                <a:solidFill>
                  <a:srgbClr val="00B050"/>
                </a:solidFill>
                <a:latin typeface="Calibri" panose="020F0502020204030204" pitchFamily="34" charset="0"/>
                <a:cs typeface="Calibri" panose="020F0502020204030204" pitchFamily="34" charset="0"/>
              </a:rPr>
              <a:t>◦</a:t>
            </a:r>
            <a:endParaRPr lang="en-GB" sz="2800">
              <a:solidFill>
                <a:srgbClr val="00B050"/>
              </a:solidFill>
              <a:latin typeface="Century Gothic" panose="020B0502020202020204" pitchFamily="34" charset="0"/>
            </a:endParaRPr>
          </a:p>
        </p:txBody>
      </p:sp>
      <p:pic>
        <p:nvPicPr>
          <p:cNvPr id="1026" name="Picture 2" descr="Webtools - 1cm graph paper printable">
            <a:extLst>
              <a:ext uri="{FF2B5EF4-FFF2-40B4-BE49-F238E27FC236}">
                <a16:creationId xmlns:a16="http://schemas.microsoft.com/office/drawing/2014/main" id="{8D682DA8-FC49-7268-4C33-04566446851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876" t="68514" r="3754" b="6941"/>
          <a:stretch/>
        </p:blipFill>
        <p:spPr bwMode="auto">
          <a:xfrm>
            <a:off x="7452720" y="1424802"/>
            <a:ext cx="3482663" cy="3150025"/>
          </a:xfrm>
          <a:prstGeom prst="rect">
            <a:avLst/>
          </a:prstGeom>
          <a:noFill/>
          <a:extLst>
            <a:ext uri="{909E8E84-426E-40DD-AFC4-6F175D3DCCD1}">
              <a14:hiddenFill xmlns:a14="http://schemas.microsoft.com/office/drawing/2010/main">
                <a:solidFill>
                  <a:srgbClr val="FFFFFF"/>
                </a:solidFill>
              </a14:hiddenFill>
            </a:ext>
          </a:extLst>
        </p:spPr>
      </p:pic>
      <p:cxnSp>
        <p:nvCxnSpPr>
          <p:cNvPr id="4" name="Straight Arrow Connector 3">
            <a:extLst>
              <a:ext uri="{FF2B5EF4-FFF2-40B4-BE49-F238E27FC236}">
                <a16:creationId xmlns:a16="http://schemas.microsoft.com/office/drawing/2014/main" id="{6C2AECA2-ABCF-EB0C-40DA-01C82447DD02}"/>
              </a:ext>
            </a:extLst>
          </p:cNvPr>
          <p:cNvCxnSpPr>
            <a:cxnSpLocks/>
          </p:cNvCxnSpPr>
          <p:nvPr/>
        </p:nvCxnSpPr>
        <p:spPr>
          <a:xfrm>
            <a:off x="7845734" y="1944993"/>
            <a:ext cx="2241283"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483DDB4-D516-C9F4-CFF5-23359EF89763}"/>
              </a:ext>
            </a:extLst>
          </p:cNvPr>
          <p:cNvCxnSpPr>
            <a:cxnSpLocks/>
          </p:cNvCxnSpPr>
          <p:nvPr/>
        </p:nvCxnSpPr>
        <p:spPr>
          <a:xfrm flipH="1">
            <a:off x="9964540" y="1915857"/>
            <a:ext cx="33071" cy="1743527"/>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a:off x="7874675" y="1994807"/>
            <a:ext cx="2096596" cy="1664577"/>
          </a:xfrm>
          <a:prstGeom prst="straightConnector1">
            <a:avLst/>
          </a:prstGeom>
          <a:ln w="57150">
            <a:solidFill>
              <a:srgbClr val="0070C0"/>
            </a:solidFill>
            <a:prstDash val="dash"/>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3726B60E-02DF-1595-93CA-3A06157655B9}"/>
              </a:ext>
            </a:extLst>
          </p:cNvPr>
          <p:cNvSpPr txBox="1"/>
          <p:nvPr/>
        </p:nvSpPr>
        <p:spPr>
          <a:xfrm>
            <a:off x="8906288" y="2537702"/>
            <a:ext cx="947695" cy="400110"/>
          </a:xfrm>
          <a:prstGeom prst="rect">
            <a:avLst/>
          </a:prstGeom>
          <a:noFill/>
        </p:spPr>
        <p:txBody>
          <a:bodyPr wrap="none" rtlCol="0">
            <a:spAutoFit/>
          </a:bodyPr>
          <a:lstStyle/>
          <a:p>
            <a:r>
              <a:rPr lang="en-GB" sz="2000" b="1">
                <a:solidFill>
                  <a:srgbClr val="FF0000"/>
                </a:solidFill>
                <a:latin typeface="Century Gothic" panose="020B0502020202020204" pitchFamily="34" charset="0"/>
              </a:rPr>
              <a:t>6.4cm</a:t>
            </a:r>
          </a:p>
        </p:txBody>
      </p:sp>
      <p:sp>
        <p:nvSpPr>
          <p:cNvPr id="7" name="Arc 6">
            <a:extLst>
              <a:ext uri="{FF2B5EF4-FFF2-40B4-BE49-F238E27FC236}">
                <a16:creationId xmlns:a16="http://schemas.microsoft.com/office/drawing/2014/main" id="{AF7806D5-2120-D265-FD8D-E4103CDCC256}"/>
              </a:ext>
            </a:extLst>
          </p:cNvPr>
          <p:cNvSpPr/>
          <p:nvPr/>
        </p:nvSpPr>
        <p:spPr>
          <a:xfrm rot="5871194">
            <a:off x="7858292" y="1544873"/>
            <a:ext cx="794309" cy="699851"/>
          </a:xfrm>
          <a:prstGeom prst="arc">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TextBox 10">
            <a:extLst>
              <a:ext uri="{FF2B5EF4-FFF2-40B4-BE49-F238E27FC236}">
                <a16:creationId xmlns:a16="http://schemas.microsoft.com/office/drawing/2014/main" id="{C3F69BAA-C048-7B3C-71E0-2AC7A1805A50}"/>
              </a:ext>
            </a:extLst>
          </p:cNvPr>
          <p:cNvSpPr txBox="1"/>
          <p:nvPr/>
        </p:nvSpPr>
        <p:spPr>
          <a:xfrm>
            <a:off x="8072463" y="1922843"/>
            <a:ext cx="6134100" cy="369332"/>
          </a:xfrm>
          <a:prstGeom prst="rect">
            <a:avLst/>
          </a:prstGeom>
          <a:noFill/>
        </p:spPr>
        <p:txBody>
          <a:bodyPr wrap="square">
            <a:spAutoFit/>
          </a:bodyPr>
          <a:lstStyle/>
          <a:p>
            <a:r>
              <a:rPr lang="en-GB" sz="1800">
                <a:solidFill>
                  <a:srgbClr val="00B050"/>
                </a:solidFill>
                <a:latin typeface="Century Gothic" panose="020B0502020202020204" pitchFamily="34" charset="0"/>
              </a:rPr>
              <a:t>39</a:t>
            </a:r>
            <a:r>
              <a:rPr lang="en-GB" sz="1800">
                <a:solidFill>
                  <a:srgbClr val="00B050"/>
                </a:solidFill>
                <a:latin typeface="Calibri" panose="020F0502020204030204" pitchFamily="34" charset="0"/>
                <a:cs typeface="Calibri" panose="020F0502020204030204" pitchFamily="34" charset="0"/>
              </a:rPr>
              <a:t>◦</a:t>
            </a:r>
            <a:endParaRPr lang="en-GB"/>
          </a:p>
        </p:txBody>
      </p:sp>
    </p:spTree>
    <p:extLst>
      <p:ext uri="{BB962C8B-B14F-4D97-AF65-F5344CB8AC3E}">
        <p14:creationId xmlns:p14="http://schemas.microsoft.com/office/powerpoint/2010/main" val="2193735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0" grpId="0"/>
      <p:bldP spid="13" grpId="0"/>
      <p:bldP spid="7" grpId="0" animBg="1"/>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ebtools - 1cm graph paper printable">
            <a:extLst>
              <a:ext uri="{FF2B5EF4-FFF2-40B4-BE49-F238E27FC236}">
                <a16:creationId xmlns:a16="http://schemas.microsoft.com/office/drawing/2014/main" id="{5C932817-F767-048B-6B54-382FEB34BD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4298" t="43049" r="13564" b="10073"/>
          <a:stretch/>
        </p:blipFill>
        <p:spPr bwMode="auto">
          <a:xfrm>
            <a:off x="6385117" y="1482512"/>
            <a:ext cx="3914853" cy="497712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16976" y="0"/>
            <a:ext cx="10620375" cy="720725"/>
          </a:xfrm>
        </p:spPr>
        <p:txBody>
          <a:bodyPr>
            <a:normAutofit/>
          </a:bodyPr>
          <a:lstStyle/>
          <a:p>
            <a:r>
              <a:rPr lang="en-GB" sz="2600" b="1">
                <a:latin typeface="Century Gothic" panose="020B0502020202020204" pitchFamily="34" charset="0"/>
              </a:rPr>
              <a:t>We: Worked example</a:t>
            </a:r>
          </a:p>
        </p:txBody>
      </p:sp>
      <p:sp>
        <p:nvSpPr>
          <p:cNvPr id="3" name="TextBox 2">
            <a:extLst>
              <a:ext uri="{FF2B5EF4-FFF2-40B4-BE49-F238E27FC236}">
                <a16:creationId xmlns:a16="http://schemas.microsoft.com/office/drawing/2014/main" id="{9AFEC162-7CB1-22AC-95C4-F0132FEE9F8A}"/>
              </a:ext>
            </a:extLst>
          </p:cNvPr>
          <p:cNvSpPr txBox="1"/>
          <p:nvPr/>
        </p:nvSpPr>
        <p:spPr>
          <a:xfrm>
            <a:off x="450503" y="866955"/>
            <a:ext cx="7694243" cy="830997"/>
          </a:xfrm>
          <a:prstGeom prst="rect">
            <a:avLst/>
          </a:prstGeom>
          <a:noFill/>
        </p:spPr>
        <p:txBody>
          <a:bodyPr wrap="square" rtlCol="0">
            <a:spAutoFit/>
          </a:bodyPr>
          <a:lstStyle/>
          <a:p>
            <a:r>
              <a:rPr lang="en-GB" sz="2400">
                <a:latin typeface="Century Gothic" panose="020B0502020202020204" pitchFamily="34" charset="0"/>
              </a:rPr>
              <a:t>Find the resultant vector of an object that travels 9N up and 3N left.</a:t>
            </a:r>
          </a:p>
        </p:txBody>
      </p:sp>
      <p:sp>
        <p:nvSpPr>
          <p:cNvPr id="12" name="TextBox 11">
            <a:extLst>
              <a:ext uri="{FF2B5EF4-FFF2-40B4-BE49-F238E27FC236}">
                <a16:creationId xmlns:a16="http://schemas.microsoft.com/office/drawing/2014/main" id="{A24D0CC8-D235-E6FC-5403-73B5EC581D3F}"/>
              </a:ext>
            </a:extLst>
          </p:cNvPr>
          <p:cNvSpPr txBox="1"/>
          <p:nvPr/>
        </p:nvSpPr>
        <p:spPr>
          <a:xfrm>
            <a:off x="473095" y="2249592"/>
            <a:ext cx="4443845" cy="523220"/>
          </a:xfrm>
          <a:prstGeom prst="rect">
            <a:avLst/>
          </a:prstGeom>
          <a:noFill/>
        </p:spPr>
        <p:txBody>
          <a:bodyPr wrap="none" rtlCol="0">
            <a:spAutoFit/>
          </a:bodyPr>
          <a:lstStyle/>
          <a:p>
            <a:r>
              <a:rPr lang="en-GB" sz="2800">
                <a:solidFill>
                  <a:schemeClr val="accent1"/>
                </a:solidFill>
                <a:latin typeface="Century Gothic" panose="020B0502020202020204" pitchFamily="34" charset="0"/>
              </a:rPr>
              <a:t>Suitable scale: 1cm = 1N</a:t>
            </a:r>
          </a:p>
        </p:txBody>
      </p:sp>
      <p:sp>
        <p:nvSpPr>
          <p:cNvPr id="14" name="TextBox 13">
            <a:extLst>
              <a:ext uri="{FF2B5EF4-FFF2-40B4-BE49-F238E27FC236}">
                <a16:creationId xmlns:a16="http://schemas.microsoft.com/office/drawing/2014/main" id="{529BB03F-1F17-F2A8-C050-847AFCEF8CC4}"/>
              </a:ext>
            </a:extLst>
          </p:cNvPr>
          <p:cNvSpPr txBox="1"/>
          <p:nvPr/>
        </p:nvSpPr>
        <p:spPr>
          <a:xfrm>
            <a:off x="506757" y="2799330"/>
            <a:ext cx="3914854" cy="523220"/>
          </a:xfrm>
          <a:prstGeom prst="rect">
            <a:avLst/>
          </a:prstGeom>
          <a:noFill/>
        </p:spPr>
        <p:txBody>
          <a:bodyPr wrap="none" rtlCol="0">
            <a:spAutoFit/>
          </a:bodyPr>
          <a:lstStyle/>
          <a:p>
            <a:r>
              <a:rPr lang="en-GB" sz="2800">
                <a:solidFill>
                  <a:srgbClr val="FF0000"/>
                </a:solidFill>
                <a:latin typeface="Century Gothic" panose="020B0502020202020204" pitchFamily="34" charset="0"/>
              </a:rPr>
              <a:t>9.5 cm </a:t>
            </a:r>
            <a:r>
              <a:rPr lang="en-GB" sz="2800">
                <a:solidFill>
                  <a:schemeClr val="accent1"/>
                </a:solidFill>
                <a:latin typeface="Century Gothic" panose="020B0502020202020204" pitchFamily="34" charset="0"/>
              </a:rPr>
              <a:t>= 1 x9.5 = 9.5N</a:t>
            </a:r>
          </a:p>
        </p:txBody>
      </p:sp>
      <p:sp>
        <p:nvSpPr>
          <p:cNvPr id="20" name="TextBox 19">
            <a:extLst>
              <a:ext uri="{FF2B5EF4-FFF2-40B4-BE49-F238E27FC236}">
                <a16:creationId xmlns:a16="http://schemas.microsoft.com/office/drawing/2014/main" id="{EAF0F34F-1A82-8638-DDD0-A69468632D92}"/>
              </a:ext>
            </a:extLst>
          </p:cNvPr>
          <p:cNvSpPr txBox="1"/>
          <p:nvPr/>
        </p:nvSpPr>
        <p:spPr>
          <a:xfrm>
            <a:off x="519902" y="3403786"/>
            <a:ext cx="5607625" cy="523220"/>
          </a:xfrm>
          <a:prstGeom prst="rect">
            <a:avLst/>
          </a:prstGeom>
          <a:noFill/>
        </p:spPr>
        <p:txBody>
          <a:bodyPr wrap="none" rtlCol="0">
            <a:spAutoFit/>
          </a:bodyPr>
          <a:lstStyle/>
          <a:p>
            <a:r>
              <a:rPr lang="en-GB" sz="2800">
                <a:solidFill>
                  <a:srgbClr val="00B050"/>
                </a:solidFill>
                <a:latin typeface="Century Gothic" panose="020B0502020202020204" pitchFamily="34" charset="0"/>
              </a:rPr>
              <a:t>Angle from the first vector = 18</a:t>
            </a:r>
            <a:r>
              <a:rPr lang="en-GB" sz="2800">
                <a:solidFill>
                  <a:srgbClr val="00B050"/>
                </a:solidFill>
                <a:latin typeface="Arial" panose="020B0604020202020204" pitchFamily="34" charset="0"/>
                <a:cs typeface="Arial" panose="020B0604020202020204" pitchFamily="34" charset="0"/>
              </a:rPr>
              <a:t>°</a:t>
            </a:r>
            <a:endParaRPr lang="en-GB" sz="2800">
              <a:solidFill>
                <a:srgbClr val="00B050"/>
              </a:solidFill>
              <a:latin typeface="Century Gothic" panose="020B0502020202020204" pitchFamily="34" charset="0"/>
            </a:endParaRPr>
          </a:p>
        </p:txBody>
      </p:sp>
      <p:cxnSp>
        <p:nvCxnSpPr>
          <p:cNvPr id="4" name="Straight Arrow Connector 3">
            <a:extLst>
              <a:ext uri="{FF2B5EF4-FFF2-40B4-BE49-F238E27FC236}">
                <a16:creationId xmlns:a16="http://schemas.microsoft.com/office/drawing/2014/main" id="{6C2AECA2-ABCF-EB0C-40DA-01C82447DD02}"/>
              </a:ext>
            </a:extLst>
          </p:cNvPr>
          <p:cNvCxnSpPr>
            <a:cxnSpLocks/>
          </p:cNvCxnSpPr>
          <p:nvPr/>
        </p:nvCxnSpPr>
        <p:spPr>
          <a:xfrm flipH="1">
            <a:off x="8033413" y="2799330"/>
            <a:ext cx="1136121"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483DDB4-D516-C9F4-CFF5-23359EF89763}"/>
              </a:ext>
            </a:extLst>
          </p:cNvPr>
          <p:cNvCxnSpPr>
            <a:cxnSpLocks/>
          </p:cNvCxnSpPr>
          <p:nvPr/>
        </p:nvCxnSpPr>
        <p:spPr>
          <a:xfrm flipV="1">
            <a:off x="9169534" y="2772812"/>
            <a:ext cx="0" cy="3281795"/>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flipH="1" flipV="1">
            <a:off x="8137763" y="2799330"/>
            <a:ext cx="1020536" cy="3234224"/>
          </a:xfrm>
          <a:prstGeom prst="straightConnector1">
            <a:avLst/>
          </a:prstGeom>
          <a:ln w="57150">
            <a:solidFill>
              <a:srgbClr val="0070C0"/>
            </a:solidFill>
            <a:prstDash val="dash"/>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3726B60E-02DF-1595-93CA-3A06157655B9}"/>
              </a:ext>
            </a:extLst>
          </p:cNvPr>
          <p:cNvSpPr txBox="1"/>
          <p:nvPr/>
        </p:nvSpPr>
        <p:spPr>
          <a:xfrm>
            <a:off x="7610939" y="3927006"/>
            <a:ext cx="949299" cy="400110"/>
          </a:xfrm>
          <a:prstGeom prst="rect">
            <a:avLst/>
          </a:prstGeom>
          <a:noFill/>
        </p:spPr>
        <p:txBody>
          <a:bodyPr wrap="none" rtlCol="0">
            <a:spAutoFit/>
          </a:bodyPr>
          <a:lstStyle/>
          <a:p>
            <a:r>
              <a:rPr lang="en-GB" sz="2000" b="1">
                <a:solidFill>
                  <a:srgbClr val="FF0000"/>
                </a:solidFill>
                <a:latin typeface="Century Gothic" panose="020B0502020202020204" pitchFamily="34" charset="0"/>
              </a:rPr>
              <a:t>9.5cm</a:t>
            </a:r>
          </a:p>
        </p:txBody>
      </p:sp>
      <p:sp>
        <p:nvSpPr>
          <p:cNvPr id="7" name="Arc 6">
            <a:extLst>
              <a:ext uri="{FF2B5EF4-FFF2-40B4-BE49-F238E27FC236}">
                <a16:creationId xmlns:a16="http://schemas.microsoft.com/office/drawing/2014/main" id="{AF7806D5-2120-D265-FD8D-E4103CDCC256}"/>
              </a:ext>
            </a:extLst>
          </p:cNvPr>
          <p:cNvSpPr/>
          <p:nvPr/>
        </p:nvSpPr>
        <p:spPr>
          <a:xfrm rot="17253153">
            <a:off x="8868716" y="4316156"/>
            <a:ext cx="508352" cy="834859"/>
          </a:xfrm>
          <a:prstGeom prst="arc">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86744C87-6E89-DF3C-54B9-133CE559C02E}"/>
              </a:ext>
            </a:extLst>
          </p:cNvPr>
          <p:cNvSpPr txBox="1"/>
          <p:nvPr/>
        </p:nvSpPr>
        <p:spPr>
          <a:xfrm>
            <a:off x="8731164" y="4589426"/>
            <a:ext cx="6134100" cy="369332"/>
          </a:xfrm>
          <a:prstGeom prst="rect">
            <a:avLst/>
          </a:prstGeom>
          <a:noFill/>
        </p:spPr>
        <p:txBody>
          <a:bodyPr wrap="square">
            <a:spAutoFit/>
          </a:bodyPr>
          <a:lstStyle/>
          <a:p>
            <a:r>
              <a:rPr lang="en-GB" sz="1800">
                <a:solidFill>
                  <a:srgbClr val="00B050"/>
                </a:solidFill>
                <a:latin typeface="Century Gothic" panose="020B0502020202020204" pitchFamily="34" charset="0"/>
              </a:rPr>
              <a:t>18</a:t>
            </a:r>
            <a:r>
              <a:rPr lang="en-GB" sz="1800">
                <a:solidFill>
                  <a:srgbClr val="00B050"/>
                </a:solidFill>
                <a:latin typeface="Arial" panose="020B0604020202020204" pitchFamily="34" charset="0"/>
                <a:cs typeface="Arial" panose="020B0604020202020204" pitchFamily="34" charset="0"/>
              </a:rPr>
              <a:t>°</a:t>
            </a:r>
            <a:endParaRPr lang="en-GB"/>
          </a:p>
        </p:txBody>
      </p:sp>
    </p:spTree>
    <p:extLst>
      <p:ext uri="{BB962C8B-B14F-4D97-AF65-F5344CB8AC3E}">
        <p14:creationId xmlns:p14="http://schemas.microsoft.com/office/powerpoint/2010/main" val="3765496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0" grpId="0"/>
      <p:bldP spid="13" grpId="0"/>
      <p:bldP spid="7" grpId="0" animBg="1"/>
      <p:bldP spid="1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Webtools - 1cm graph paper printable">
            <a:extLst>
              <a:ext uri="{FF2B5EF4-FFF2-40B4-BE49-F238E27FC236}">
                <a16:creationId xmlns:a16="http://schemas.microsoft.com/office/drawing/2014/main" id="{5C932817-F767-048B-6B54-382FEB34BD4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9384" t="66073" r="13564" b="10073"/>
          <a:stretch/>
        </p:blipFill>
        <p:spPr bwMode="auto">
          <a:xfrm>
            <a:off x="6413970" y="1614410"/>
            <a:ext cx="3886000" cy="4845232"/>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ECD76C50-2D03-4DCD-AA25-57AE3C4133A9}"/>
              </a:ext>
            </a:extLst>
          </p:cNvPr>
          <p:cNvSpPr>
            <a:spLocks noGrp="1"/>
          </p:cNvSpPr>
          <p:nvPr>
            <p:ph type="title" idx="4294967295"/>
          </p:nvPr>
        </p:nvSpPr>
        <p:spPr>
          <a:xfrm>
            <a:off x="278969" y="0"/>
            <a:ext cx="10620375" cy="720725"/>
          </a:xfrm>
        </p:spPr>
        <p:txBody>
          <a:bodyPr>
            <a:normAutofit/>
          </a:bodyPr>
          <a:lstStyle/>
          <a:p>
            <a:r>
              <a:rPr lang="en-GB" sz="2600" b="1">
                <a:latin typeface="Century Gothic" panose="020B0502020202020204" pitchFamily="34" charset="0"/>
              </a:rPr>
              <a:t>You: Worked example</a:t>
            </a:r>
          </a:p>
        </p:txBody>
      </p:sp>
      <p:sp>
        <p:nvSpPr>
          <p:cNvPr id="3" name="TextBox 2">
            <a:extLst>
              <a:ext uri="{FF2B5EF4-FFF2-40B4-BE49-F238E27FC236}">
                <a16:creationId xmlns:a16="http://schemas.microsoft.com/office/drawing/2014/main" id="{9AFEC162-7CB1-22AC-95C4-F0132FEE9F8A}"/>
              </a:ext>
            </a:extLst>
          </p:cNvPr>
          <p:cNvSpPr txBox="1"/>
          <p:nvPr/>
        </p:nvSpPr>
        <p:spPr>
          <a:xfrm>
            <a:off x="419506" y="1021937"/>
            <a:ext cx="7694243" cy="830997"/>
          </a:xfrm>
          <a:prstGeom prst="rect">
            <a:avLst/>
          </a:prstGeom>
          <a:noFill/>
        </p:spPr>
        <p:txBody>
          <a:bodyPr wrap="square" rtlCol="0">
            <a:spAutoFit/>
          </a:bodyPr>
          <a:lstStyle/>
          <a:p>
            <a:r>
              <a:rPr lang="en-GB" sz="2400">
                <a:latin typeface="Century Gothic" panose="020B0502020202020204" pitchFamily="34" charset="0"/>
              </a:rPr>
              <a:t>Find the resultant vector of an object that travels 15 m East and 25 m North</a:t>
            </a:r>
            <a:r>
              <a:rPr lang="en-GB" sz="2400"/>
              <a:t>.</a:t>
            </a:r>
            <a:endParaRPr lang="en-GB" sz="2400">
              <a:latin typeface="Century Gothic" panose="020B0502020202020204" pitchFamily="34" charset="0"/>
            </a:endParaRPr>
          </a:p>
        </p:txBody>
      </p:sp>
      <p:sp>
        <p:nvSpPr>
          <p:cNvPr id="12" name="TextBox 11">
            <a:extLst>
              <a:ext uri="{FF2B5EF4-FFF2-40B4-BE49-F238E27FC236}">
                <a16:creationId xmlns:a16="http://schemas.microsoft.com/office/drawing/2014/main" id="{A24D0CC8-D235-E6FC-5403-73B5EC581D3F}"/>
              </a:ext>
            </a:extLst>
          </p:cNvPr>
          <p:cNvSpPr txBox="1"/>
          <p:nvPr/>
        </p:nvSpPr>
        <p:spPr>
          <a:xfrm>
            <a:off x="473095" y="2249592"/>
            <a:ext cx="4514377" cy="523220"/>
          </a:xfrm>
          <a:prstGeom prst="rect">
            <a:avLst/>
          </a:prstGeom>
          <a:noFill/>
        </p:spPr>
        <p:txBody>
          <a:bodyPr wrap="none" rtlCol="0">
            <a:spAutoFit/>
          </a:bodyPr>
          <a:lstStyle/>
          <a:p>
            <a:r>
              <a:rPr lang="en-GB" sz="2800">
                <a:solidFill>
                  <a:schemeClr val="accent1"/>
                </a:solidFill>
                <a:latin typeface="Century Gothic" panose="020B0502020202020204" pitchFamily="34" charset="0"/>
              </a:rPr>
              <a:t>Suitable scale: 1cm = 5m</a:t>
            </a:r>
          </a:p>
        </p:txBody>
      </p:sp>
      <p:sp>
        <p:nvSpPr>
          <p:cNvPr id="14" name="TextBox 13">
            <a:extLst>
              <a:ext uri="{FF2B5EF4-FFF2-40B4-BE49-F238E27FC236}">
                <a16:creationId xmlns:a16="http://schemas.microsoft.com/office/drawing/2014/main" id="{529BB03F-1F17-F2A8-C050-847AFCEF8CC4}"/>
              </a:ext>
            </a:extLst>
          </p:cNvPr>
          <p:cNvSpPr txBox="1"/>
          <p:nvPr/>
        </p:nvSpPr>
        <p:spPr>
          <a:xfrm>
            <a:off x="506757" y="2799330"/>
            <a:ext cx="3886000" cy="523220"/>
          </a:xfrm>
          <a:prstGeom prst="rect">
            <a:avLst/>
          </a:prstGeom>
          <a:noFill/>
        </p:spPr>
        <p:txBody>
          <a:bodyPr wrap="none" rtlCol="0">
            <a:spAutoFit/>
          </a:bodyPr>
          <a:lstStyle/>
          <a:p>
            <a:r>
              <a:rPr lang="en-GB" sz="2800">
                <a:solidFill>
                  <a:srgbClr val="FF0000"/>
                </a:solidFill>
                <a:latin typeface="Century Gothic" panose="020B0502020202020204" pitchFamily="34" charset="0"/>
              </a:rPr>
              <a:t>5.8 cm </a:t>
            </a:r>
            <a:r>
              <a:rPr lang="en-GB" sz="2800">
                <a:solidFill>
                  <a:schemeClr val="accent1"/>
                </a:solidFill>
                <a:latin typeface="Century Gothic" panose="020B0502020202020204" pitchFamily="34" charset="0"/>
              </a:rPr>
              <a:t>= 1 x5.8 = 29m</a:t>
            </a:r>
          </a:p>
        </p:txBody>
      </p:sp>
      <p:sp>
        <p:nvSpPr>
          <p:cNvPr id="20" name="TextBox 19">
            <a:extLst>
              <a:ext uri="{FF2B5EF4-FFF2-40B4-BE49-F238E27FC236}">
                <a16:creationId xmlns:a16="http://schemas.microsoft.com/office/drawing/2014/main" id="{EAF0F34F-1A82-8638-DDD0-A69468632D92}"/>
              </a:ext>
            </a:extLst>
          </p:cNvPr>
          <p:cNvSpPr txBox="1"/>
          <p:nvPr/>
        </p:nvSpPr>
        <p:spPr>
          <a:xfrm>
            <a:off x="519902" y="3403786"/>
            <a:ext cx="5625258" cy="523220"/>
          </a:xfrm>
          <a:prstGeom prst="rect">
            <a:avLst/>
          </a:prstGeom>
          <a:noFill/>
        </p:spPr>
        <p:txBody>
          <a:bodyPr wrap="none" rtlCol="0">
            <a:spAutoFit/>
          </a:bodyPr>
          <a:lstStyle/>
          <a:p>
            <a:r>
              <a:rPr lang="en-GB" sz="2800">
                <a:solidFill>
                  <a:srgbClr val="00B050"/>
                </a:solidFill>
                <a:latin typeface="Century Gothic" panose="020B0502020202020204" pitchFamily="34" charset="0"/>
              </a:rPr>
              <a:t>Angle from the first vector = 59</a:t>
            </a:r>
            <a:r>
              <a:rPr lang="en-GB" sz="2800">
                <a:solidFill>
                  <a:srgbClr val="00B050"/>
                </a:solidFill>
                <a:latin typeface="Arial" panose="020B0604020202020204" pitchFamily="34" charset="0"/>
                <a:cs typeface="Arial" panose="020B0604020202020204" pitchFamily="34" charset="0"/>
              </a:rPr>
              <a:t>°</a:t>
            </a:r>
            <a:endParaRPr lang="en-GB" sz="2800">
              <a:solidFill>
                <a:srgbClr val="00B050"/>
              </a:solidFill>
              <a:latin typeface="Century Gothic" panose="020B0502020202020204" pitchFamily="34" charset="0"/>
            </a:endParaRPr>
          </a:p>
        </p:txBody>
      </p:sp>
      <p:cxnSp>
        <p:nvCxnSpPr>
          <p:cNvPr id="4" name="Straight Arrow Connector 3">
            <a:extLst>
              <a:ext uri="{FF2B5EF4-FFF2-40B4-BE49-F238E27FC236}">
                <a16:creationId xmlns:a16="http://schemas.microsoft.com/office/drawing/2014/main" id="{6C2AECA2-ABCF-EB0C-40DA-01C82447DD02}"/>
              </a:ext>
            </a:extLst>
          </p:cNvPr>
          <p:cNvCxnSpPr>
            <a:cxnSpLocks/>
          </p:cNvCxnSpPr>
          <p:nvPr/>
        </p:nvCxnSpPr>
        <p:spPr>
          <a:xfrm>
            <a:off x="6794634" y="5668292"/>
            <a:ext cx="2050642" cy="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5" name="Straight Arrow Connector 4">
            <a:extLst>
              <a:ext uri="{FF2B5EF4-FFF2-40B4-BE49-F238E27FC236}">
                <a16:creationId xmlns:a16="http://schemas.microsoft.com/office/drawing/2014/main" id="{D483DDB4-D516-C9F4-CFF5-23359EF89763}"/>
              </a:ext>
            </a:extLst>
          </p:cNvPr>
          <p:cNvCxnSpPr>
            <a:cxnSpLocks/>
          </p:cNvCxnSpPr>
          <p:nvPr/>
        </p:nvCxnSpPr>
        <p:spPr>
          <a:xfrm flipV="1">
            <a:off x="8839060" y="2229522"/>
            <a:ext cx="0" cy="3380600"/>
          </a:xfrm>
          <a:prstGeom prst="straightConnector1">
            <a:avLst/>
          </a:prstGeom>
          <a:ln w="5715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7789E98-A602-B9B8-1077-2D69EEF3DC79}"/>
              </a:ext>
            </a:extLst>
          </p:cNvPr>
          <p:cNvCxnSpPr>
            <a:cxnSpLocks/>
          </p:cNvCxnSpPr>
          <p:nvPr/>
        </p:nvCxnSpPr>
        <p:spPr>
          <a:xfrm flipV="1">
            <a:off x="6810271" y="2229522"/>
            <a:ext cx="2003732" cy="3380600"/>
          </a:xfrm>
          <a:prstGeom prst="straightConnector1">
            <a:avLst/>
          </a:prstGeom>
          <a:ln w="57150">
            <a:solidFill>
              <a:srgbClr val="0070C0"/>
            </a:solidFill>
            <a:prstDash val="dash"/>
            <a:tailEnd type="triangle"/>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3726B60E-02DF-1595-93CA-3A06157655B9}"/>
              </a:ext>
            </a:extLst>
          </p:cNvPr>
          <p:cNvSpPr txBox="1"/>
          <p:nvPr/>
        </p:nvSpPr>
        <p:spPr>
          <a:xfrm>
            <a:off x="7687881" y="3836971"/>
            <a:ext cx="949299" cy="400110"/>
          </a:xfrm>
          <a:prstGeom prst="rect">
            <a:avLst/>
          </a:prstGeom>
          <a:noFill/>
        </p:spPr>
        <p:txBody>
          <a:bodyPr wrap="none" rtlCol="0">
            <a:spAutoFit/>
          </a:bodyPr>
          <a:lstStyle/>
          <a:p>
            <a:r>
              <a:rPr lang="en-GB" sz="2000" b="1">
                <a:solidFill>
                  <a:srgbClr val="FF0000"/>
                </a:solidFill>
                <a:latin typeface="Century Gothic" panose="020B0502020202020204" pitchFamily="34" charset="0"/>
              </a:rPr>
              <a:t>5.8cm</a:t>
            </a:r>
          </a:p>
        </p:txBody>
      </p:sp>
      <p:sp>
        <p:nvSpPr>
          <p:cNvPr id="7" name="Arc 6">
            <a:extLst>
              <a:ext uri="{FF2B5EF4-FFF2-40B4-BE49-F238E27FC236}">
                <a16:creationId xmlns:a16="http://schemas.microsoft.com/office/drawing/2014/main" id="{AF7806D5-2120-D265-FD8D-E4103CDCC256}"/>
              </a:ext>
            </a:extLst>
          </p:cNvPr>
          <p:cNvSpPr/>
          <p:nvPr/>
        </p:nvSpPr>
        <p:spPr>
          <a:xfrm rot="21364096">
            <a:off x="6857217" y="4774886"/>
            <a:ext cx="1193950" cy="1866395"/>
          </a:xfrm>
          <a:prstGeom prst="arc">
            <a:avLst/>
          </a:prstGeom>
          <a:ln w="38100">
            <a:solidFill>
              <a:srgbClr val="00B05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 name="TextBox 9">
            <a:extLst>
              <a:ext uri="{FF2B5EF4-FFF2-40B4-BE49-F238E27FC236}">
                <a16:creationId xmlns:a16="http://schemas.microsoft.com/office/drawing/2014/main" id="{D2ED8F01-EA2B-A57B-25E0-0425D398CC72}"/>
              </a:ext>
            </a:extLst>
          </p:cNvPr>
          <p:cNvSpPr txBox="1"/>
          <p:nvPr/>
        </p:nvSpPr>
        <p:spPr>
          <a:xfrm>
            <a:off x="7029450" y="5187390"/>
            <a:ext cx="6134100" cy="369332"/>
          </a:xfrm>
          <a:prstGeom prst="rect">
            <a:avLst/>
          </a:prstGeom>
          <a:noFill/>
        </p:spPr>
        <p:txBody>
          <a:bodyPr wrap="square">
            <a:spAutoFit/>
          </a:bodyPr>
          <a:lstStyle/>
          <a:p>
            <a:r>
              <a:rPr lang="en-GB" sz="1800">
                <a:solidFill>
                  <a:srgbClr val="00B050"/>
                </a:solidFill>
                <a:latin typeface="Century Gothic" panose="020B0502020202020204" pitchFamily="34" charset="0"/>
              </a:rPr>
              <a:t>59</a:t>
            </a:r>
            <a:r>
              <a:rPr lang="en-GB" sz="1800">
                <a:solidFill>
                  <a:srgbClr val="00B050"/>
                </a:solidFill>
                <a:latin typeface="Arial" panose="020B0604020202020204" pitchFamily="34" charset="0"/>
                <a:cs typeface="Arial" panose="020B0604020202020204" pitchFamily="34" charset="0"/>
              </a:rPr>
              <a:t>°</a:t>
            </a:r>
            <a:endParaRPr lang="en-GB"/>
          </a:p>
        </p:txBody>
      </p:sp>
    </p:spTree>
    <p:extLst>
      <p:ext uri="{BB962C8B-B14F-4D97-AF65-F5344CB8AC3E}">
        <p14:creationId xmlns:p14="http://schemas.microsoft.com/office/powerpoint/2010/main" val="2078054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4" grpId="0"/>
      <p:bldP spid="20" grpId="0"/>
      <p:bldP spid="13" grpId="0"/>
      <p:bldP spid="7" grpId="0" animBg="1"/>
      <p:bldP spid="10" grpId="0"/>
    </p:bld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616F4-EEF7-AD4F-9922-7E9353D68D96}"/>
              </a:ext>
            </a:extLst>
          </p:cNvPr>
          <p:cNvSpPr>
            <a:spLocks noGrp="1"/>
          </p:cNvSpPr>
          <p:nvPr>
            <p:ph type="title"/>
          </p:nvPr>
        </p:nvSpPr>
        <p:spPr>
          <a:xfrm>
            <a:off x="348626" y="643284"/>
            <a:ext cx="10620000" cy="720000"/>
          </a:xfrm>
        </p:spPr>
        <p:txBody>
          <a:bodyPr/>
          <a:lstStyle/>
          <a:p>
            <a:r>
              <a:rPr lang="en-GB" b="0">
                <a:latin typeface="Century Gothic" panose="020B0502020202020204" pitchFamily="34" charset="0"/>
              </a:rPr>
              <a:t>Minimum and Maximum Resultants </a:t>
            </a:r>
          </a:p>
        </p:txBody>
      </p:sp>
      <p:sp>
        <p:nvSpPr>
          <p:cNvPr id="3" name="Title 1">
            <a:extLst>
              <a:ext uri="{FF2B5EF4-FFF2-40B4-BE49-F238E27FC236}">
                <a16:creationId xmlns:a16="http://schemas.microsoft.com/office/drawing/2014/main" id="{36B99F12-26FC-2F45-A08D-324DFC25E2F0}"/>
              </a:ext>
            </a:extLst>
          </p:cNvPr>
          <p:cNvSpPr txBox="1">
            <a:spLocks/>
          </p:cNvSpPr>
          <p:nvPr/>
        </p:nvSpPr>
        <p:spPr>
          <a:xfrm>
            <a:off x="306096" y="-106325"/>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a:latin typeface="Century Gothic" panose="020B0502020202020204" pitchFamily="34" charset="0"/>
              </a:rPr>
              <a:t>Think outside the box!</a:t>
            </a:r>
          </a:p>
        </p:txBody>
      </p:sp>
      <p:pic>
        <p:nvPicPr>
          <p:cNvPr id="4" name="Picture 3" descr="Icon&#10;&#10;Description automatically generated">
            <a:extLst>
              <a:ext uri="{FF2B5EF4-FFF2-40B4-BE49-F238E27FC236}">
                <a16:creationId xmlns:a16="http://schemas.microsoft.com/office/drawing/2014/main" id="{BD5CE66F-EBA9-1D45-BB06-765171C8DF8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4700255" y="1603228"/>
            <a:ext cx="7491745" cy="5318567"/>
          </a:xfrm>
          <a:prstGeom prst="rect">
            <a:avLst/>
          </a:prstGeom>
        </p:spPr>
      </p:pic>
      <p:sp>
        <p:nvSpPr>
          <p:cNvPr id="5" name="TextBox 4">
            <a:extLst>
              <a:ext uri="{FF2B5EF4-FFF2-40B4-BE49-F238E27FC236}">
                <a16:creationId xmlns:a16="http://schemas.microsoft.com/office/drawing/2014/main" id="{42344D53-D04A-E440-A3E8-F3073171007C}"/>
              </a:ext>
            </a:extLst>
          </p:cNvPr>
          <p:cNvSpPr txBox="1"/>
          <p:nvPr/>
        </p:nvSpPr>
        <p:spPr>
          <a:xfrm>
            <a:off x="285495" y="1720840"/>
            <a:ext cx="4565670" cy="3170099"/>
          </a:xfrm>
          <a:prstGeom prst="rect">
            <a:avLst/>
          </a:prstGeom>
          <a:noFill/>
        </p:spPr>
        <p:txBody>
          <a:bodyPr wrap="square" rtlCol="0">
            <a:spAutoFit/>
          </a:bodyPr>
          <a:lstStyle/>
          <a:p>
            <a:r>
              <a:rPr lang="en-GB" sz="2000" i="1">
                <a:latin typeface="Century Gothic" panose="020B0502020202020204" pitchFamily="34" charset="0"/>
              </a:rPr>
              <a:t>How could two vectors combine to make the largest possible resultant vector (the maximum)?</a:t>
            </a:r>
          </a:p>
          <a:p>
            <a:endParaRPr lang="en-GB" sz="2000" i="1">
              <a:latin typeface="Century Gothic" panose="020B0502020202020204" pitchFamily="34" charset="0"/>
            </a:endParaRPr>
          </a:p>
          <a:p>
            <a:r>
              <a:rPr lang="en-GB" sz="2000" i="1">
                <a:latin typeface="Century Gothic" panose="020B0502020202020204" pitchFamily="34" charset="0"/>
              </a:rPr>
              <a:t>How could two vectors combine to make the largest possible resultant vector (the maximum)?</a:t>
            </a:r>
          </a:p>
          <a:p>
            <a:endParaRPr lang="en-GB" sz="2000" i="1">
              <a:latin typeface="Century Gothic" panose="020B0502020202020204" pitchFamily="34" charset="0"/>
            </a:endParaRPr>
          </a:p>
          <a:p>
            <a:r>
              <a:rPr lang="en-GB" sz="2000" i="1">
                <a:latin typeface="Century Gothic" panose="020B0502020202020204" pitchFamily="34" charset="0"/>
              </a:rPr>
              <a:t>Should the vectors act at 0º, 90º or 180º to each other?</a:t>
            </a:r>
          </a:p>
        </p:txBody>
      </p:sp>
    </p:spTree>
    <p:extLst>
      <p:ext uri="{BB962C8B-B14F-4D97-AF65-F5344CB8AC3E}">
        <p14:creationId xmlns:p14="http://schemas.microsoft.com/office/powerpoint/2010/main" val="79509702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92" name="Google Shape;92;g7947b471f8_0_186"/>
          <p:cNvSpPr txBox="1"/>
          <p:nvPr/>
        </p:nvSpPr>
        <p:spPr>
          <a:xfrm>
            <a:off x="522600" y="1279493"/>
            <a:ext cx="10959600" cy="4766618"/>
          </a:xfrm>
          <a:prstGeom prst="rect">
            <a:avLst/>
          </a:prstGeom>
          <a:noFill/>
          <a:ln>
            <a:noFill/>
          </a:ln>
        </p:spPr>
        <p:txBody>
          <a:bodyPr spcFirstLastPara="1" wrap="square" lIns="0" tIns="0" rIns="0" bIns="0" anchor="t" anchorCtr="0">
            <a:noAutofit/>
          </a:bodyPr>
          <a:lstStyle/>
          <a:p>
            <a:pPr marL="457200" marR="0" lvl="0" indent="-457200" algn="l" rtl="0">
              <a:spcBef>
                <a:spcPts val="0"/>
              </a:spcBef>
              <a:spcAft>
                <a:spcPts val="0"/>
              </a:spcAft>
              <a:buClr>
                <a:schemeClr val="dk1"/>
              </a:buClr>
              <a:buSzPts val="2400"/>
              <a:buFont typeface="Century Gothic"/>
              <a:buAutoNum type="arabicPeriod"/>
            </a:pPr>
            <a:r>
              <a:rPr lang="en-GB" sz="2400">
                <a:solidFill>
                  <a:schemeClr val="dk1"/>
                </a:solidFill>
                <a:latin typeface="Century Gothic" panose="020B0502020202020204" pitchFamily="34" charset="0"/>
                <a:ea typeface="Century Gothic"/>
                <a:cs typeface="Century Gothic"/>
                <a:sym typeface="Century Gothic"/>
              </a:rPr>
              <a:t>State the definition of a scalar quantity.</a:t>
            </a:r>
            <a:endParaRPr sz="2400">
              <a:latin typeface="Century Gothic" panose="020B0502020202020204" pitchFamily="34" charset="0"/>
            </a:endParaRPr>
          </a:p>
          <a:p>
            <a:pPr marL="457200" marR="0" lvl="0" indent="-457200" algn="l" rtl="0">
              <a:spcBef>
                <a:spcPts val="0"/>
              </a:spcBef>
              <a:spcAft>
                <a:spcPts val="0"/>
              </a:spcAft>
              <a:buNone/>
            </a:pPr>
            <a:endParaRPr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AutoNum type="arabicPeriod" startAt="2"/>
            </a:pPr>
            <a:r>
              <a:rPr lang="en-GB" sz="2400">
                <a:solidFill>
                  <a:schemeClr val="dk1"/>
                </a:solidFill>
                <a:latin typeface="Century Gothic" panose="020B0502020202020204" pitchFamily="34" charset="0"/>
                <a:ea typeface="Century Gothic"/>
                <a:cs typeface="Century Gothic"/>
                <a:sym typeface="Century Gothic"/>
              </a:rPr>
              <a:t>State the definition of a vector quantity.</a:t>
            </a:r>
          </a:p>
          <a:p>
            <a:pPr marL="457200" marR="0" lvl="0" indent="-457200" algn="l" rtl="0">
              <a:spcBef>
                <a:spcPts val="0"/>
              </a:spcBef>
              <a:spcAft>
                <a:spcPts val="0"/>
              </a:spcAft>
              <a:buAutoNum type="arabicPeriod" startAt="2"/>
            </a:pPr>
            <a:endParaRPr lang="en-GB" sz="2400">
              <a:solidFill>
                <a:schemeClr val="dk1"/>
              </a:solidFill>
              <a:latin typeface="Century Gothic" panose="020B0502020202020204" pitchFamily="34" charset="0"/>
              <a:ea typeface="Century Gothic"/>
              <a:cs typeface="Century Gothic"/>
              <a:sym typeface="Century Gothic"/>
            </a:endParaRPr>
          </a:p>
          <a:p>
            <a:pPr marL="457200" marR="0" lvl="0" indent="-457200" algn="l" rtl="0">
              <a:spcBef>
                <a:spcPts val="0"/>
              </a:spcBef>
              <a:spcAft>
                <a:spcPts val="0"/>
              </a:spcAft>
              <a:buAutoNum type="arabicPeriod" startAt="2"/>
            </a:pPr>
            <a:r>
              <a:rPr lang="en-GB" sz="2400">
                <a:solidFill>
                  <a:schemeClr val="dk1"/>
                </a:solidFill>
                <a:latin typeface="Century Gothic" panose="020B0502020202020204" pitchFamily="34" charset="0"/>
                <a:ea typeface="Century Gothic"/>
                <a:cs typeface="Century Gothic"/>
                <a:sym typeface="Century Gothic"/>
              </a:rPr>
              <a:t>Classify force as a scalar or a vector quantity.</a:t>
            </a:r>
          </a:p>
          <a:p>
            <a:pPr marL="457200" marR="0" lvl="0" indent="-457200" algn="l" rtl="0">
              <a:spcBef>
                <a:spcPts val="0"/>
              </a:spcBef>
              <a:spcAft>
                <a:spcPts val="0"/>
              </a:spcAft>
              <a:buAutoNum type="arabicPeriod" startAt="2"/>
            </a:pPr>
            <a:endParaRPr lang="en-GB" sz="2400">
              <a:solidFill>
                <a:schemeClr val="dk1"/>
              </a:solidFill>
              <a:latin typeface="Century Gothic" panose="020B0502020202020204" pitchFamily="34" charset="0"/>
              <a:sym typeface="Century Gothic"/>
            </a:endParaRPr>
          </a:p>
          <a:p>
            <a:pPr marL="457200" marR="0" lvl="0" indent="-457200" algn="l" rtl="0">
              <a:spcBef>
                <a:spcPts val="0"/>
              </a:spcBef>
              <a:spcAft>
                <a:spcPts val="0"/>
              </a:spcAft>
              <a:buAutoNum type="arabicPeriod" startAt="2"/>
            </a:pPr>
            <a:r>
              <a:rPr lang="en-GB" sz="2400">
                <a:latin typeface="Century Gothic" panose="020B0502020202020204" pitchFamily="34" charset="0"/>
              </a:rPr>
              <a:t>State the definition of resultant force.</a:t>
            </a:r>
          </a:p>
          <a:p>
            <a:pPr marL="457200" marR="0" lvl="0" indent="-457200" algn="l" rtl="0">
              <a:spcBef>
                <a:spcPts val="0"/>
              </a:spcBef>
              <a:spcAft>
                <a:spcPts val="0"/>
              </a:spcAft>
              <a:buAutoNum type="arabicPeriod" startAt="2"/>
            </a:pPr>
            <a:endParaRPr lang="en-GB" sz="2400">
              <a:latin typeface="Century Gothic" panose="020B0502020202020204" pitchFamily="34" charset="0"/>
            </a:endParaRPr>
          </a:p>
          <a:p>
            <a:pPr marL="457200" marR="0" lvl="0" indent="-457200" algn="l" rtl="0">
              <a:spcBef>
                <a:spcPts val="0"/>
              </a:spcBef>
              <a:spcAft>
                <a:spcPts val="0"/>
              </a:spcAft>
              <a:buAutoNum type="arabicPeriod" startAt="2"/>
            </a:pPr>
            <a:endParaRPr lang="en-GB" sz="2400">
              <a:latin typeface="Century Gothic" panose="020B0502020202020204" pitchFamily="34" charset="0"/>
            </a:endParaRPr>
          </a:p>
          <a:p>
            <a:pPr marL="457200" marR="0" lvl="0" indent="-457200" algn="l" rtl="0">
              <a:spcBef>
                <a:spcPts val="0"/>
              </a:spcBef>
              <a:spcAft>
                <a:spcPts val="0"/>
              </a:spcAft>
              <a:buAutoNum type="arabicPeriod" startAt="2"/>
            </a:pPr>
            <a:r>
              <a:rPr lang="en-GB" sz="2400">
                <a:latin typeface="Century Gothic" panose="020B0502020202020204" pitchFamily="34" charset="0"/>
              </a:rPr>
              <a:t>Sketch two lines that are perpendicular to each other.</a:t>
            </a:r>
            <a:endParaRPr sz="2400">
              <a:latin typeface="Century Gothic" panose="020B0502020202020204" pitchFamily="34" charset="0"/>
            </a:endParaRPr>
          </a:p>
        </p:txBody>
      </p:sp>
      <p:sp>
        <p:nvSpPr>
          <p:cNvPr id="94" name="Google Shape;94;g7947b471f8_0_186"/>
          <p:cNvSpPr txBox="1"/>
          <p:nvPr/>
        </p:nvSpPr>
        <p:spPr>
          <a:xfrm>
            <a:off x="973375" y="1611542"/>
            <a:ext cx="10448285" cy="416822"/>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A quantity that has size/magnitude only.</a:t>
            </a:r>
            <a:endParaRPr b="1">
              <a:solidFill>
                <a:schemeClr val="accent1"/>
              </a:solidFill>
              <a:latin typeface="Century Gothic" panose="020B0502020202020204" pitchFamily="34" charset="0"/>
            </a:endParaRPr>
          </a:p>
        </p:txBody>
      </p:sp>
      <p:sp>
        <p:nvSpPr>
          <p:cNvPr id="95" name="Google Shape;95;g7947b471f8_0_186"/>
          <p:cNvSpPr txBox="1"/>
          <p:nvPr/>
        </p:nvSpPr>
        <p:spPr>
          <a:xfrm>
            <a:off x="973374" y="2346497"/>
            <a:ext cx="7364291" cy="37677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ea typeface="Century Gothic"/>
                <a:cs typeface="Century Gothic"/>
                <a:sym typeface="Century Gothic"/>
              </a:rPr>
              <a:t>A quantity that has size/magnitude and direction.</a:t>
            </a:r>
            <a:endParaRPr sz="2400" b="1">
              <a:solidFill>
                <a:schemeClr val="accent1"/>
              </a:solidFill>
              <a:latin typeface="Century Gothic" panose="020B0502020202020204" pitchFamily="34" charset="0"/>
              <a:ea typeface="Century Gothic"/>
              <a:cs typeface="Century Gothic"/>
              <a:sym typeface="Century Gothic"/>
            </a:endParaRPr>
          </a:p>
        </p:txBody>
      </p:sp>
      <p:sp>
        <p:nvSpPr>
          <p:cNvPr id="96" name="Google Shape;96;g7947b471f8_0_186"/>
          <p:cNvSpPr txBox="1"/>
          <p:nvPr/>
        </p:nvSpPr>
        <p:spPr>
          <a:xfrm>
            <a:off x="989225" y="3111993"/>
            <a:ext cx="10186625" cy="461700"/>
          </a:xfrm>
          <a:prstGeom prst="rect">
            <a:avLst/>
          </a:prstGeom>
          <a:noFill/>
          <a:ln>
            <a:noFill/>
          </a:ln>
        </p:spPr>
        <p:txBody>
          <a:bodyPr spcFirstLastPara="1" wrap="square" lIns="0" tIns="0" rIns="0" bIns="0" anchor="t" anchorCtr="0">
            <a:noAutofit/>
          </a:bodyPr>
          <a:lstStyle/>
          <a:p>
            <a:pPr marL="0" marR="0" lvl="0" indent="0" algn="l" rtl="0">
              <a:spcBef>
                <a:spcPts val="0"/>
              </a:spcBef>
              <a:spcAft>
                <a:spcPts val="0"/>
              </a:spcAft>
              <a:buNone/>
            </a:pPr>
            <a:r>
              <a:rPr lang="en-GB" sz="2400" b="1">
                <a:solidFill>
                  <a:schemeClr val="accent1"/>
                </a:solidFill>
                <a:latin typeface="Century Gothic" panose="020B0502020202020204" pitchFamily="34" charset="0"/>
                <a:sym typeface="Century Gothic"/>
              </a:rPr>
              <a:t>Vector</a:t>
            </a:r>
            <a:endParaRPr b="1">
              <a:solidFill>
                <a:schemeClr val="accent1"/>
              </a:solidFill>
              <a:latin typeface="Century Gothic" panose="020B0502020202020204" pitchFamily="34" charset="0"/>
            </a:endParaRPr>
          </a:p>
        </p:txBody>
      </p:sp>
      <p:sp>
        <p:nvSpPr>
          <p:cNvPr id="2" name="Title 1">
            <a:extLst>
              <a:ext uri="{FF2B5EF4-FFF2-40B4-BE49-F238E27FC236}">
                <a16:creationId xmlns:a16="http://schemas.microsoft.com/office/drawing/2014/main" id="{A58CA2C1-7319-2241-9559-670EC5FF607D}"/>
              </a:ext>
            </a:extLst>
          </p:cNvPr>
          <p:cNvSpPr>
            <a:spLocks noGrp="1"/>
          </p:cNvSpPr>
          <p:nvPr>
            <p:ph type="title"/>
          </p:nvPr>
        </p:nvSpPr>
        <p:spPr/>
        <p:txBody>
          <a:bodyPr>
            <a:normAutofit/>
          </a:bodyPr>
          <a:lstStyle/>
          <a:p>
            <a:pPr lvl="0">
              <a:spcBef>
                <a:spcPts val="0"/>
              </a:spcBef>
            </a:pPr>
            <a:r>
              <a:rPr lang="en-GB" u="sng">
                <a:solidFill>
                  <a:schemeClr val="dk1"/>
                </a:solidFill>
                <a:latin typeface="Century Gothic"/>
                <a:ea typeface="Century Gothic"/>
                <a:cs typeface="Century Gothic"/>
                <a:sym typeface="Century Gothic"/>
              </a:rPr>
              <a:t>Resultant Vectors</a:t>
            </a:r>
            <a:endParaRPr lang="en-GB" u="sng"/>
          </a:p>
        </p:txBody>
      </p:sp>
      <p:sp>
        <p:nvSpPr>
          <p:cNvPr id="6" name="Rectangle 5">
            <a:extLst>
              <a:ext uri="{FF2B5EF4-FFF2-40B4-BE49-F238E27FC236}">
                <a16:creationId xmlns:a16="http://schemas.microsoft.com/office/drawing/2014/main" id="{A14B7350-08BE-4445-BBE9-A5DE0BB5C131}"/>
              </a:ext>
            </a:extLst>
          </p:cNvPr>
          <p:cNvSpPr/>
          <p:nvPr/>
        </p:nvSpPr>
        <p:spPr>
          <a:xfrm>
            <a:off x="917357" y="3806896"/>
            <a:ext cx="9132195" cy="830997"/>
          </a:xfrm>
          <a:prstGeom prst="rect">
            <a:avLst/>
          </a:prstGeom>
        </p:spPr>
        <p:txBody>
          <a:bodyPr wrap="square">
            <a:spAutoFit/>
          </a:bodyPr>
          <a:lstStyle/>
          <a:p>
            <a:r>
              <a:rPr lang="en-GB" sz="2400" b="1">
                <a:solidFill>
                  <a:schemeClr val="accent1"/>
                </a:solidFill>
                <a:latin typeface="Century Gothic" panose="020B0502020202020204" pitchFamily="34" charset="0"/>
              </a:rPr>
              <a:t>The net force or the overall effect of all the forces acting on an object.</a:t>
            </a:r>
            <a:endParaRPr lang="en-US" sz="2400" b="1">
              <a:solidFill>
                <a:schemeClr val="accent1"/>
              </a:solidFill>
              <a:latin typeface="Century Gothic" panose="020B0502020202020204" pitchFamily="34" charset="0"/>
            </a:endParaRPr>
          </a:p>
        </p:txBody>
      </p:sp>
      <p:pic>
        <p:nvPicPr>
          <p:cNvPr id="8" name="Picture 7" descr="A picture containing text, clipart&#10;&#10;Description automatically generated">
            <a:extLst>
              <a:ext uri="{FF2B5EF4-FFF2-40B4-BE49-F238E27FC236}">
                <a16:creationId xmlns:a16="http://schemas.microsoft.com/office/drawing/2014/main" id="{407C16BB-7488-FD43-8153-4D9C949D74C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558155" y="5486735"/>
            <a:ext cx="1052159" cy="1123665"/>
          </a:xfrm>
          <a:prstGeom prst="rect">
            <a:avLst/>
          </a:prstGeom>
        </p:spPr>
      </p:pic>
      <p:sp>
        <p:nvSpPr>
          <p:cNvPr id="12" name="Title 1">
            <a:extLst>
              <a:ext uri="{FF2B5EF4-FFF2-40B4-BE49-F238E27FC236}">
                <a16:creationId xmlns:a16="http://schemas.microsoft.com/office/drawing/2014/main" id="{E1C405E7-0271-DA44-9F2A-ED911E33E8A6}"/>
              </a:ext>
            </a:extLst>
          </p:cNvPr>
          <p:cNvSpPr txBox="1">
            <a:spLocks/>
          </p:cNvSpPr>
          <p:nvPr/>
        </p:nvSpPr>
        <p:spPr>
          <a:xfrm>
            <a:off x="522600" y="433474"/>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pPr>
              <a:spcBef>
                <a:spcPts val="0"/>
              </a:spcBef>
            </a:pPr>
            <a:r>
              <a:rPr lang="en-GB">
                <a:solidFill>
                  <a:schemeClr val="dk1"/>
                </a:solidFill>
                <a:latin typeface="Century Gothic"/>
                <a:ea typeface="Century Gothic"/>
                <a:cs typeface="Century Gothic"/>
                <a:sym typeface="Century Gothic"/>
              </a:rPr>
              <a:t>Answer the following questions:</a:t>
            </a:r>
            <a:endParaRPr lang="en-GB"/>
          </a:p>
        </p:txBody>
      </p:sp>
      <p:cxnSp>
        <p:nvCxnSpPr>
          <p:cNvPr id="7" name="Straight Connector 6">
            <a:extLst>
              <a:ext uri="{FF2B5EF4-FFF2-40B4-BE49-F238E27FC236}">
                <a16:creationId xmlns:a16="http://schemas.microsoft.com/office/drawing/2014/main" id="{CFB23EC2-87F7-0D4A-A3B0-99AB5C1928C1}"/>
              </a:ext>
            </a:extLst>
          </p:cNvPr>
          <p:cNvCxnSpPr/>
          <p:nvPr/>
        </p:nvCxnSpPr>
        <p:spPr>
          <a:xfrm>
            <a:off x="1908313" y="5139735"/>
            <a:ext cx="0" cy="1261064"/>
          </a:xfrm>
          <a:prstGeom prst="line">
            <a:avLst/>
          </a:prstGeom>
          <a:ln w="38100"/>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8F9CF50E-6F1C-3341-88E9-A241355787F7}"/>
              </a:ext>
            </a:extLst>
          </p:cNvPr>
          <p:cNvCxnSpPr>
            <a:cxnSpLocks/>
          </p:cNvCxnSpPr>
          <p:nvPr/>
        </p:nvCxnSpPr>
        <p:spPr>
          <a:xfrm flipH="1">
            <a:off x="1182756" y="5704007"/>
            <a:ext cx="1451113" cy="0"/>
          </a:xfrm>
          <a:prstGeom prst="line">
            <a:avLst/>
          </a:prstGeom>
          <a:ln w="381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9411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91"/>
        <p:cNvGrpSpPr/>
        <p:nvPr/>
      </p:nvGrpSpPr>
      <p:grpSpPr>
        <a:xfrm>
          <a:off x="0" y="0"/>
          <a:ext cx="0" cy="0"/>
          <a:chOff x="0" y="0"/>
          <a:chExt cx="0" cy="0"/>
        </a:xfrm>
      </p:grpSpPr>
      <p:sp>
        <p:nvSpPr>
          <p:cNvPr id="194" name="Google Shape;194;p8"/>
          <p:cNvSpPr txBox="1"/>
          <p:nvPr/>
        </p:nvSpPr>
        <p:spPr>
          <a:xfrm>
            <a:off x="540000" y="1080000"/>
            <a:ext cx="5054684" cy="1846659"/>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Complete the scale drawing activity.</a:t>
            </a:r>
          </a:p>
          <a:p>
            <a:endParaRPr lang="en-GB" sz="2400">
              <a:latin typeface="Century Gothic" panose="020B0502020202020204" pitchFamily="34" charset="0"/>
            </a:endParaRPr>
          </a:p>
          <a:p>
            <a:r>
              <a:rPr lang="en-GB" sz="2400">
                <a:latin typeface="Century Gothic" panose="020B0502020202020204" pitchFamily="34" charset="0"/>
              </a:rPr>
              <a:t>Make sure you state your scale and use a ruler and pencil.</a:t>
            </a:r>
          </a:p>
        </p:txBody>
      </p:sp>
      <p:sp>
        <p:nvSpPr>
          <p:cNvPr id="2" name="Title 1">
            <a:extLst>
              <a:ext uri="{FF2B5EF4-FFF2-40B4-BE49-F238E27FC236}">
                <a16:creationId xmlns:a16="http://schemas.microsoft.com/office/drawing/2014/main" id="{FD193C2C-0350-CD4B-9881-FD7125D2E88F}"/>
              </a:ext>
            </a:extLst>
          </p:cNvPr>
          <p:cNvSpPr>
            <a:spLocks noGrp="1"/>
          </p:cNvSpPr>
          <p:nvPr>
            <p:ph type="title"/>
          </p:nvPr>
        </p:nvSpPr>
        <p:spPr/>
        <p:txBody>
          <a:bodyPr>
            <a:normAutofit/>
          </a:bodyPr>
          <a:lstStyle/>
          <a:p>
            <a:pPr lvl="0">
              <a:lnSpc>
                <a:spcPct val="150000"/>
              </a:lnSpc>
              <a:spcBef>
                <a:spcPts val="0"/>
              </a:spcBef>
            </a:pPr>
            <a:r>
              <a:rPr lang="en-GB">
                <a:solidFill>
                  <a:schemeClr val="dk1"/>
                </a:solidFill>
                <a:latin typeface="Century Gothic"/>
                <a:ea typeface="Century Gothic"/>
                <a:cs typeface="Century Gothic"/>
                <a:sym typeface="Century Gothic"/>
              </a:rPr>
              <a:t>Resultant Vectors</a:t>
            </a:r>
          </a:p>
        </p:txBody>
      </p:sp>
      <p:pic>
        <p:nvPicPr>
          <p:cNvPr id="7" name="Picture 6" descr="Graphical user interface, text, application&#10;&#10;Description automatically generated">
            <a:extLst>
              <a:ext uri="{FF2B5EF4-FFF2-40B4-BE49-F238E27FC236}">
                <a16:creationId xmlns:a16="http://schemas.microsoft.com/office/drawing/2014/main" id="{FE028A67-4D67-5549-BFAC-AEDD4DA038F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303731" y="719999"/>
            <a:ext cx="4856269" cy="6858000"/>
          </a:xfrm>
          <a:prstGeom prst="rect">
            <a:avLst/>
          </a:prstGeom>
          <a:ln>
            <a:solidFill>
              <a:schemeClr val="tx1"/>
            </a:solid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19" name="Google Shape;219;p9"/>
          <p:cNvSpPr txBox="1"/>
          <p:nvPr/>
        </p:nvSpPr>
        <p:spPr>
          <a:xfrm>
            <a:off x="450000" y="857220"/>
            <a:ext cx="10859684" cy="6278642"/>
          </a:xfrm>
          <a:prstGeom prst="rect">
            <a:avLst/>
          </a:prstGeom>
          <a:noFill/>
          <a:ln>
            <a:noFill/>
          </a:ln>
        </p:spPr>
        <p:txBody>
          <a:bodyPr spcFirstLastPara="1" wrap="square" lIns="0" tIns="0" rIns="0" bIns="0" anchor="t" anchorCtr="0">
            <a:spAutoFit/>
          </a:bodyPr>
          <a:lstStyle/>
          <a:p>
            <a:r>
              <a:rPr lang="en-GB" sz="2400">
                <a:latin typeface="Century Gothic" panose="020B0502020202020204" pitchFamily="34" charset="0"/>
              </a:rPr>
              <a:t>1. Which is the best definition of resultant vector?</a:t>
            </a:r>
          </a:p>
          <a:p>
            <a:pPr marL="457200" indent="-457200">
              <a:buFont typeface="Wingdings" pitchFamily="2" charset="2"/>
              <a:buChar char="q"/>
            </a:pPr>
            <a:r>
              <a:rPr lang="en-GB" sz="2400">
                <a:latin typeface="Century Gothic" panose="020B0502020202020204" pitchFamily="34" charset="0"/>
              </a:rPr>
              <a:t>A. A vector that has the same effect as two or more single vectors</a:t>
            </a:r>
          </a:p>
          <a:p>
            <a:pPr marL="457200" indent="-457200">
              <a:buFont typeface="Wingdings" pitchFamily="2" charset="2"/>
              <a:buChar char="q"/>
            </a:pPr>
            <a:r>
              <a:rPr lang="en-GB" sz="2400">
                <a:latin typeface="Century Gothic" panose="020B0502020202020204" pitchFamily="34" charset="0"/>
              </a:rPr>
              <a:t>B. The net force acting on an object</a:t>
            </a:r>
          </a:p>
          <a:p>
            <a:pPr marL="457200" indent="-457200">
              <a:buFont typeface="Wingdings" pitchFamily="2" charset="2"/>
              <a:buChar char="q"/>
            </a:pPr>
            <a:r>
              <a:rPr lang="en-GB" sz="2400">
                <a:latin typeface="Century Gothic" panose="020B0502020202020204" pitchFamily="34" charset="0"/>
              </a:rPr>
              <a:t>C. A quantity that has both size and direction</a:t>
            </a:r>
          </a:p>
          <a:p>
            <a:endParaRPr lang="en-GB" sz="2400">
              <a:latin typeface="Century Gothic" panose="020B0502020202020204" pitchFamily="34" charset="0"/>
            </a:endParaRPr>
          </a:p>
          <a:p>
            <a:r>
              <a:rPr lang="en-GB" sz="2400">
                <a:latin typeface="Century Gothic" panose="020B0502020202020204" pitchFamily="34" charset="0"/>
              </a:rPr>
              <a:t>2. A diagonal resultant vector of magnitude 12 N could be made up of…</a:t>
            </a:r>
          </a:p>
          <a:p>
            <a:pPr marL="457200" indent="-457200">
              <a:buFont typeface="Wingdings" pitchFamily="2" charset="2"/>
              <a:buChar char="q"/>
            </a:pPr>
            <a:r>
              <a:rPr lang="en-GB" sz="2400">
                <a:latin typeface="Century Gothic" panose="020B0502020202020204" pitchFamily="34" charset="0"/>
              </a:rPr>
              <a:t>A. Two horizontal 6 N components</a:t>
            </a:r>
          </a:p>
          <a:p>
            <a:pPr marL="457200" indent="-457200">
              <a:buFont typeface="Wingdings" pitchFamily="2" charset="2"/>
              <a:buChar char="q"/>
            </a:pPr>
            <a:r>
              <a:rPr lang="en-GB" sz="2400">
                <a:latin typeface="Century Gothic" panose="020B0502020202020204" pitchFamily="34" charset="0"/>
              </a:rPr>
              <a:t>B. A horizontal 18 N and a horizontal 6 N component</a:t>
            </a:r>
          </a:p>
          <a:p>
            <a:pPr marL="457200" indent="-457200">
              <a:buFont typeface="Wingdings" pitchFamily="2" charset="2"/>
              <a:buChar char="q"/>
            </a:pPr>
            <a:r>
              <a:rPr lang="en-GB" sz="2400">
                <a:latin typeface="Century Gothic" panose="020B0502020202020204" pitchFamily="34" charset="0"/>
              </a:rPr>
              <a:t>C. Two 8.5 N components </a:t>
            </a:r>
          </a:p>
          <a:p>
            <a:endParaRPr lang="en-GB" sz="2400">
              <a:latin typeface="Century Gothic" panose="020B0502020202020204" pitchFamily="34" charset="0"/>
            </a:endParaRPr>
          </a:p>
          <a:p>
            <a:r>
              <a:rPr lang="en-GB" sz="2400">
                <a:latin typeface="Century Gothic" panose="020B0502020202020204" pitchFamily="34" charset="0"/>
              </a:rPr>
              <a:t>3. Which is an essential aspect to include in a scale drawing?</a:t>
            </a:r>
          </a:p>
          <a:p>
            <a:pPr marL="457200" indent="-457200">
              <a:buFont typeface="Wingdings" pitchFamily="2" charset="2"/>
              <a:buChar char="q"/>
            </a:pPr>
            <a:r>
              <a:rPr lang="en-GB" sz="2400">
                <a:latin typeface="Century Gothic" panose="020B0502020202020204" pitchFamily="34" charset="0"/>
              </a:rPr>
              <a:t>A. Lines drawn in pen</a:t>
            </a:r>
          </a:p>
          <a:p>
            <a:pPr marL="457200" indent="-457200">
              <a:buFont typeface="Wingdings" pitchFamily="2" charset="2"/>
              <a:buChar char="q"/>
            </a:pPr>
            <a:r>
              <a:rPr lang="en-GB" sz="2400">
                <a:latin typeface="Century Gothic" panose="020B0502020202020204" pitchFamily="34" charset="0"/>
              </a:rPr>
              <a:t>B. A scale</a:t>
            </a:r>
          </a:p>
          <a:p>
            <a:pPr marL="457200" indent="-457200">
              <a:buFont typeface="Wingdings" pitchFamily="2" charset="2"/>
              <a:buChar char="q"/>
            </a:pPr>
            <a:r>
              <a:rPr lang="en-GB" sz="2400">
                <a:latin typeface="Century Gothic" panose="020B0502020202020204" pitchFamily="34" charset="0"/>
              </a:rPr>
              <a:t>C. A bearing </a:t>
            </a:r>
          </a:p>
          <a:p>
            <a:pPr marL="457200" indent="-457200">
              <a:buFont typeface="+mj-lt"/>
              <a:buAutoNum type="arabicPeriod"/>
            </a:pPr>
            <a:endParaRPr lang="en-GB" sz="2400">
              <a:latin typeface="Century Gothic" panose="020B0502020202020204" pitchFamily="34" charset="0"/>
            </a:endParaRPr>
          </a:p>
          <a:p>
            <a:pPr marL="457200" indent="-457200">
              <a:buFont typeface="+mj-lt"/>
              <a:buAutoNum type="arabicPeriod"/>
            </a:pPr>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6" name="TextBox 15">
            <a:extLst>
              <a:ext uri="{FF2B5EF4-FFF2-40B4-BE49-F238E27FC236}">
                <a16:creationId xmlns:a16="http://schemas.microsoft.com/office/drawing/2014/main" id="{AD3CE2A0-FE1E-E54D-94F7-6F8DB78479E1}"/>
              </a:ext>
            </a:extLst>
          </p:cNvPr>
          <p:cNvSpPr txBox="1"/>
          <p:nvPr/>
        </p:nvSpPr>
        <p:spPr>
          <a:xfrm>
            <a:off x="350521" y="968406"/>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7" name="TextBox 15">
            <a:extLst>
              <a:ext uri="{FF2B5EF4-FFF2-40B4-BE49-F238E27FC236}">
                <a16:creationId xmlns:a16="http://schemas.microsoft.com/office/drawing/2014/main" id="{AD3CE2A0-FE1E-E54D-94F7-6F8DB78479E1}"/>
              </a:ext>
            </a:extLst>
          </p:cNvPr>
          <p:cNvSpPr txBox="1"/>
          <p:nvPr/>
        </p:nvSpPr>
        <p:spPr>
          <a:xfrm>
            <a:off x="353729" y="3535302"/>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8" name="TextBox 15">
            <a:extLst>
              <a:ext uri="{FF2B5EF4-FFF2-40B4-BE49-F238E27FC236}">
                <a16:creationId xmlns:a16="http://schemas.microsoft.com/office/drawing/2014/main" id="{AD3CE2A0-FE1E-E54D-94F7-6F8DB78479E1}"/>
              </a:ext>
            </a:extLst>
          </p:cNvPr>
          <p:cNvSpPr txBox="1"/>
          <p:nvPr/>
        </p:nvSpPr>
        <p:spPr>
          <a:xfrm>
            <a:off x="348785" y="5008499"/>
            <a:ext cx="414352" cy="646331"/>
          </a:xfrm>
          <a:prstGeom prst="rect">
            <a:avLst/>
          </a:prstGeom>
          <a:noFill/>
        </p:spPr>
        <p:txBody>
          <a:bodyPr wrap="squar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3600" b="1">
                <a:solidFill>
                  <a:schemeClr val="accent1"/>
                </a:solidFill>
              </a:rPr>
              <a:t>✓</a:t>
            </a:r>
          </a:p>
        </p:txBody>
      </p:sp>
      <p:sp>
        <p:nvSpPr>
          <p:cNvPr id="9" name="Title 1">
            <a:extLst>
              <a:ext uri="{FF2B5EF4-FFF2-40B4-BE49-F238E27FC236}">
                <a16:creationId xmlns:a16="http://schemas.microsoft.com/office/drawing/2014/main" id="{5E39DE68-9617-7F47-A0C2-B1705267C33F}"/>
              </a:ext>
            </a:extLst>
          </p:cNvPr>
          <p:cNvSpPr txBox="1">
            <a:spLocks/>
          </p:cNvSpPr>
          <p:nvPr/>
        </p:nvSpPr>
        <p:spPr>
          <a:xfrm>
            <a:off x="450000" y="-31792"/>
            <a:ext cx="10620000" cy="720000"/>
          </a:xfrm>
          <a:prstGeom prst="rect">
            <a:avLst/>
          </a:prstGeom>
        </p:spPr>
        <p:txBody>
          <a:bodyPr vert="horz" lIns="0" tIns="0" rIns="0" bIns="0" rtlCol="0" anchor="b" anchorCtr="0">
            <a:normAutofit/>
          </a:bodyPr>
          <a:lstStyle>
            <a:lvl1pPr algn="l" defTabSz="914400" rtl="0" eaLnBrk="1" latinLnBrk="0" hangingPunct="1">
              <a:lnSpc>
                <a:spcPct val="90000"/>
              </a:lnSpc>
              <a:spcBef>
                <a:spcPct val="0"/>
              </a:spcBef>
              <a:buNone/>
              <a:defRPr sz="2600" b="1" kern="1200">
                <a:solidFill>
                  <a:schemeClr val="tx1"/>
                </a:solidFill>
                <a:latin typeface="Arial" panose="020B0604020202020204" pitchFamily="34" charset="0"/>
                <a:ea typeface="+mj-ea"/>
                <a:cs typeface="Arial" panose="020B0604020202020204" pitchFamily="34" charset="0"/>
              </a:defRPr>
            </a:lvl1pPr>
          </a:lstStyle>
          <a:p>
            <a:r>
              <a:rPr lang="en-US">
                <a:latin typeface="Century Gothic" panose="020B0502020202020204" pitchFamily="34" charset="0"/>
              </a:rPr>
              <a:t>Answer the questions below.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3736643853"/>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a:latin typeface="Century Gothic" panose="020B0502020202020204" pitchFamily="34" charset="0"/>
                        </a:rPr>
                        <a:t>Lesson P3.1.3</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a:latin typeface="Century Gothic" panose="020B0502020202020204" pitchFamily="34" charset="0"/>
              </a:rPr>
              <a:t>P3.1.3</a:t>
            </a:r>
            <a:endParaRPr lang="en-US">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p:txBody>
          <a:bodyPr/>
          <a:lstStyle/>
          <a:p>
            <a:r>
              <a:rPr lang="en-US">
                <a:latin typeface="Century Gothic" panose="020B0502020202020204" pitchFamily="34" charset="0"/>
              </a:rPr>
              <a:t>Resultant Vectors</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20/03/2025</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13" name="Picture 12" descr="A picture containing text, clipart&#10;&#10;Description automatically generated">
            <a:extLst>
              <a:ext uri="{FF2B5EF4-FFF2-40B4-BE49-F238E27FC236}">
                <a16:creationId xmlns:a16="http://schemas.microsoft.com/office/drawing/2014/main" id="{8E26116A-3869-98FD-1524-687657B56169}"/>
              </a:ext>
            </a:extLst>
          </p:cNvPr>
          <p:cNvPicPr>
            <a:picLocks noChangeAspect="1"/>
          </p:cNvPicPr>
          <p:nvPr/>
        </p:nvPicPr>
        <p:blipFill>
          <a:blip r:embed="rId3" cstate="screen">
            <a:extLst>
              <a:ext uri="{BEBA8EAE-BF5A-486C-A8C5-ECC9F3942E4B}">
                <a14:imgProps xmlns:a14="http://schemas.microsoft.com/office/drawing/2010/main">
                  <a14:imgLayer r:embed="rId4">
                    <a14:imgEffect>
                      <a14:backgroundRemoval t="0" b="96549" l="485" r="95441">
                        <a14:foregroundMark x1="33269" y1="90827" x2="40252" y2="94550"/>
                        <a14:foregroundMark x1="40252" y1="94550" x2="47721" y2="94914"/>
                        <a14:foregroundMark x1="47721" y1="94914" x2="62270" y2="90191"/>
                        <a14:foregroundMark x1="62270" y1="90191" x2="62658" y2="89918"/>
                        <a14:foregroundMark x1="64016" y1="94914" x2="37536" y2="97639"/>
                        <a14:foregroundMark x1="37536" y1="97639" x2="33560" y2="91826"/>
                        <a14:foregroundMark x1="33560" y1="91826" x2="33269" y2="91826"/>
                        <a14:foregroundMark x1="87488" y1="45595" x2="92823" y2="50590"/>
                        <a14:foregroundMark x1="92823" y1="50590" x2="89816" y2="52407"/>
                        <a14:foregroundMark x1="95829" y1="46866" x2="95441" y2="50863"/>
                        <a14:foregroundMark x1="42871" y1="25431" x2="42871" y2="0"/>
                        <a14:foregroundMark x1="61397" y1="30427" x2="59748" y2="13624"/>
                        <a14:foregroundMark x1="30941" y1="94550" x2="37924" y2="97639"/>
                        <a14:foregroundMark x1="37924" y1="97639" x2="53734" y2="98002"/>
                        <a14:foregroundMark x1="53734" y1="98002" x2="61397" y2="96639"/>
                        <a14:foregroundMark x1="61397" y1="96639" x2="64016" y2="94914"/>
                        <a14:foregroundMark x1="2134" y1="81199" x2="2134" y2="54587"/>
                        <a14:foregroundMark x1="3395" y1="44959" x2="3395" y2="44959"/>
                        <a14:foregroundMark x1="485" y1="36603" x2="485" y2="36603"/>
                        <a14:foregroundMark x1="2134" y1="26703" x2="2134" y2="26703"/>
                      </a14:backgroundRemoval>
                    </a14:imgEffect>
                  </a14:imgLayer>
                </a14:imgProps>
              </a:ext>
              <a:ext uri="{28A0092B-C50C-407E-A947-70E740481C1C}">
                <a14:useLocalDpi xmlns:a14="http://schemas.microsoft.com/office/drawing/2010/main"/>
              </a:ext>
            </a:extLst>
          </a:blip>
          <a:stretch>
            <a:fillRect/>
          </a:stretch>
        </p:blipFill>
        <p:spPr>
          <a:xfrm>
            <a:off x="10493388" y="4992333"/>
            <a:ext cx="1090473" cy="1164583"/>
          </a:xfrm>
          <a:prstGeom prst="rect">
            <a:avLst/>
          </a:prstGeom>
        </p:spPr>
      </p:pic>
      <p:sp>
        <p:nvSpPr>
          <p:cNvPr id="14" name="TextBox 13">
            <a:extLst>
              <a:ext uri="{FF2B5EF4-FFF2-40B4-BE49-F238E27FC236}">
                <a16:creationId xmlns:a16="http://schemas.microsoft.com/office/drawing/2014/main" id="{1424FC7B-625F-030D-ADAA-751507F4D751}"/>
              </a:ext>
            </a:extLst>
          </p:cNvPr>
          <p:cNvSpPr txBox="1"/>
          <p:nvPr/>
        </p:nvSpPr>
        <p:spPr>
          <a:xfrm>
            <a:off x="283151" y="4455841"/>
            <a:ext cx="5116229" cy="2616101"/>
          </a:xfrm>
          <a:prstGeom prst="rect">
            <a:avLst/>
          </a:prstGeom>
          <a:noFill/>
        </p:spPr>
        <p:txBody>
          <a:bodyPr wrap="square" rtlCol="0">
            <a:spAutoFit/>
          </a:bodyPr>
          <a:lstStyle/>
          <a:p>
            <a:pPr lvl="0"/>
            <a:r>
              <a:rPr lang="en-US">
                <a:solidFill>
                  <a:srgbClr val="000000"/>
                </a:solidFill>
                <a:latin typeface="Century Gothic" panose="020B0502020202020204" pitchFamily="34" charset="0"/>
              </a:rPr>
              <a:t>P3.1.1 Prior Knowledge Review </a:t>
            </a:r>
          </a:p>
          <a:p>
            <a:pPr lvl="0"/>
            <a:r>
              <a:rPr lang="en-US">
                <a:solidFill>
                  <a:srgbClr val="000000"/>
                </a:solidFill>
                <a:latin typeface="Century Gothic" panose="020B0502020202020204" pitchFamily="34" charset="0"/>
              </a:rPr>
              <a:t>P3.1.2 Scalars and Vectors </a:t>
            </a:r>
          </a:p>
          <a:p>
            <a:pPr marL="342900" lvl="0" indent="-342900">
              <a:buFont typeface="Wingdings" pitchFamily="2" charset="2"/>
              <a:buChar char="Ø"/>
            </a:pPr>
            <a:r>
              <a:rPr lang="en-US" sz="2000" b="1">
                <a:solidFill>
                  <a:srgbClr val="000000"/>
                </a:solidFill>
                <a:latin typeface="Century Gothic" panose="020B0502020202020204" pitchFamily="34" charset="0"/>
              </a:rPr>
              <a:t>P3.1.3 Resultant Vectors</a:t>
            </a:r>
          </a:p>
          <a:p>
            <a:pPr lvl="0"/>
            <a:r>
              <a:rPr lang="en-US">
                <a:solidFill>
                  <a:srgbClr val="000000"/>
                </a:solidFill>
                <a:latin typeface="Century Gothic" panose="020B0502020202020204" pitchFamily="34" charset="0"/>
              </a:rPr>
              <a:t>P3.1.4 Resolving Vectors</a:t>
            </a:r>
          </a:p>
          <a:p>
            <a:pPr lvl="0"/>
            <a:r>
              <a:rPr lang="en-US">
                <a:solidFill>
                  <a:srgbClr val="000000"/>
                </a:solidFill>
                <a:latin typeface="Century Gothic" panose="020B0502020202020204" pitchFamily="34" charset="0"/>
              </a:rPr>
              <a:t>P3.1.5 Newton's Third Law</a:t>
            </a:r>
          </a:p>
          <a:p>
            <a:pPr lvl="0"/>
            <a:r>
              <a:rPr lang="en-US">
                <a:solidFill>
                  <a:srgbClr val="000000"/>
                </a:solidFill>
                <a:latin typeface="Century Gothic" panose="020B0502020202020204" pitchFamily="34" charset="0"/>
              </a:rPr>
              <a:t>P3.1.6 Newton's First Law</a:t>
            </a:r>
          </a:p>
          <a:p>
            <a:r>
              <a:rPr lang="en-US">
                <a:solidFill>
                  <a:srgbClr val="000000"/>
                </a:solidFill>
                <a:latin typeface="Century Gothic" panose="020B0502020202020204" pitchFamily="34" charset="0"/>
              </a:rPr>
              <a:t>P3.1.7 Acceleration</a:t>
            </a:r>
          </a:p>
          <a:p>
            <a:pPr lvl="0"/>
            <a:r>
              <a:rPr lang="en-US">
                <a:solidFill>
                  <a:srgbClr val="000000"/>
                </a:solidFill>
                <a:latin typeface="Century Gothic" panose="020B0502020202020204" pitchFamily="34" charset="0"/>
              </a:rPr>
              <a:t>P3.1.8 Acceleration Investigation</a:t>
            </a:r>
          </a:p>
          <a:p>
            <a:pPr lvl="0"/>
            <a:endParaRPr lang="en-US">
              <a:solidFill>
                <a:srgbClr val="000000"/>
              </a:solidFill>
              <a:latin typeface="Century Gothic" panose="020B0502020202020204" pitchFamily="34" charset="0"/>
            </a:endParaRPr>
          </a:p>
        </p:txBody>
      </p:sp>
      <p:sp>
        <p:nvSpPr>
          <p:cNvPr id="16" name="TextBox 15">
            <a:extLst>
              <a:ext uri="{FF2B5EF4-FFF2-40B4-BE49-F238E27FC236}">
                <a16:creationId xmlns:a16="http://schemas.microsoft.com/office/drawing/2014/main" id="{26DC4550-5A5F-6E60-463A-933D26EE31E5}"/>
              </a:ext>
            </a:extLst>
          </p:cNvPr>
          <p:cNvSpPr txBox="1"/>
          <p:nvPr/>
        </p:nvSpPr>
        <p:spPr>
          <a:xfrm>
            <a:off x="4860719" y="4509066"/>
            <a:ext cx="5497725" cy="1200329"/>
          </a:xfrm>
          <a:prstGeom prst="rect">
            <a:avLst/>
          </a:prstGeom>
          <a:noFill/>
        </p:spPr>
        <p:txBody>
          <a:bodyPr wrap="square" rtlCol="0">
            <a:spAutoFit/>
          </a:bodyPr>
          <a:lstStyle/>
          <a:p>
            <a:pPr lvl="0"/>
            <a:r>
              <a:rPr lang="en-US" err="1">
                <a:solidFill>
                  <a:srgbClr val="000000"/>
                </a:solidFill>
                <a:latin typeface="Century Gothic" panose="020B0502020202020204" pitchFamily="34" charset="0"/>
              </a:rPr>
              <a:t>Maths</a:t>
            </a:r>
            <a:r>
              <a:rPr lang="en-US">
                <a:solidFill>
                  <a:srgbClr val="000000"/>
                </a:solidFill>
                <a:latin typeface="Century Gothic" panose="020B0502020202020204" pitchFamily="34" charset="0"/>
              </a:rPr>
              <a:t> in Science Lesson 17</a:t>
            </a:r>
          </a:p>
          <a:p>
            <a:pPr lvl="0"/>
            <a:r>
              <a:rPr lang="en-US">
                <a:solidFill>
                  <a:srgbClr val="000000"/>
                </a:solidFill>
                <a:latin typeface="Century Gothic" panose="020B0502020202020204" pitchFamily="34" charset="0"/>
              </a:rPr>
              <a:t>P3.1.9 Velocity-Time Graphs</a:t>
            </a:r>
          </a:p>
          <a:p>
            <a:pPr lvl="0"/>
            <a:r>
              <a:rPr lang="en-US">
                <a:solidFill>
                  <a:srgbClr val="000000"/>
                </a:solidFill>
                <a:latin typeface="Century Gothic" panose="020B0502020202020204" pitchFamily="34" charset="0"/>
              </a:rPr>
              <a:t>P3.1.10 Velocity-Time Graphs 2</a:t>
            </a:r>
          </a:p>
          <a:p>
            <a:pPr lvl="0"/>
            <a:r>
              <a:rPr lang="en-US">
                <a:solidFill>
                  <a:srgbClr val="000000"/>
                </a:solidFill>
                <a:latin typeface="Century Gothic" panose="020B0502020202020204" pitchFamily="34" charset="0"/>
              </a:rPr>
              <a:t>P3.1.11 Acceleration Problems</a:t>
            </a:r>
          </a:p>
        </p:txBody>
      </p:sp>
      <p:pic>
        <p:nvPicPr>
          <p:cNvPr id="10" name="Picture 9">
            <a:extLst>
              <a:ext uri="{FF2B5EF4-FFF2-40B4-BE49-F238E27FC236}">
                <a16:creationId xmlns:a16="http://schemas.microsoft.com/office/drawing/2014/main" id="{3872698D-D4D9-8E13-5722-9E7C38128A5C}"/>
              </a:ext>
            </a:extLst>
          </p:cNvPr>
          <p:cNvPicPr>
            <a:picLocks noChangeAspect="1"/>
          </p:cNvPicPr>
          <p:nvPr/>
        </p:nvPicPr>
        <p:blipFill>
          <a:blip r:embed="rId5" cstate="screen">
            <a:extLst>
              <a:ext uri="{28A0092B-C50C-407E-A947-70E740481C1C}">
                <a14:useLocalDpi xmlns:a14="http://schemas.microsoft.com/office/drawing/2010/main"/>
              </a:ext>
            </a:extLst>
          </a:blip>
          <a:stretch>
            <a:fillRect/>
          </a:stretch>
        </p:blipFill>
        <p:spPr>
          <a:xfrm>
            <a:off x="7036104" y="-217152"/>
            <a:ext cx="5497725" cy="5404544"/>
          </a:xfrm>
          <a:prstGeom prst="rect">
            <a:avLst/>
          </a:prstGeom>
        </p:spPr>
      </p:pic>
      <p:pic>
        <p:nvPicPr>
          <p:cNvPr id="15" name="Picture 14" descr="Icon&#10;&#10;Description automatically generated">
            <a:extLst>
              <a:ext uri="{FF2B5EF4-FFF2-40B4-BE49-F238E27FC236}">
                <a16:creationId xmlns:a16="http://schemas.microsoft.com/office/drawing/2014/main" id="{26CB6CCD-35B8-ACAA-8713-3313ACF1EC7C}"/>
              </a:ext>
            </a:extLst>
          </p:cNvPr>
          <p:cNvPicPr>
            <a:picLocks noChangeAspect="1"/>
          </p:cNvPicPr>
          <p:nvPr/>
        </p:nvPicPr>
        <p:blipFill>
          <a:blip r:embed="rId6" cstate="screen">
            <a:extLst>
              <a:ext uri="{28A0092B-C50C-407E-A947-70E740481C1C}">
                <a14:useLocalDpi xmlns:a14="http://schemas.microsoft.com/office/drawing/2010/main"/>
              </a:ext>
            </a:extLst>
          </a:blip>
          <a:stretch>
            <a:fillRect/>
          </a:stretch>
        </p:blipFill>
        <p:spPr>
          <a:xfrm>
            <a:off x="7893026" y="1032268"/>
            <a:ext cx="837234" cy="432292"/>
          </a:xfrm>
          <a:prstGeom prst="rect">
            <a:avLst/>
          </a:prstGeom>
        </p:spPr>
      </p:pic>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1569660"/>
          </a:xfrm>
          <a:prstGeom prst="rect">
            <a:avLst/>
          </a:prstGeom>
          <a:noFill/>
          <a:ln>
            <a:noFill/>
          </a:ln>
        </p:spPr>
        <p:txBody>
          <a:bodyPr wrap="square" rtlCol="0">
            <a:spAutoFit/>
          </a:bodyPr>
          <a:lstStyle/>
          <a:p>
            <a:pPr marL="342900" indent="-342900">
              <a:buFont typeface="Arial" panose="020B0604020202020204" pitchFamily="34" charset="0"/>
              <a:buChar char="•"/>
            </a:pPr>
            <a:r>
              <a:rPr lang="en-GB" sz="2400">
                <a:latin typeface="Century Gothic" panose="020B0502020202020204" pitchFamily="34" charset="0"/>
              </a:rPr>
              <a:t>Define resultant vectors.</a:t>
            </a:r>
          </a:p>
          <a:p>
            <a:pPr marL="285750" indent="-285750">
              <a:buFont typeface="Arial" panose="020B0604020202020204" pitchFamily="34" charset="0"/>
              <a:buChar char="•"/>
            </a:pPr>
            <a:endParaRPr lang="en-GB" sz="2400">
              <a:latin typeface="Century Gothic" panose="020B0502020202020204" pitchFamily="34" charset="0"/>
            </a:endParaRPr>
          </a:p>
          <a:p>
            <a:pPr marL="285750" indent="-285750">
              <a:buFont typeface="Arial" panose="020B0604020202020204" pitchFamily="34" charset="0"/>
              <a:buChar char="•"/>
            </a:pPr>
            <a:r>
              <a:rPr lang="en-GB" sz="2400">
                <a:latin typeface="Century Gothic" panose="020B0502020202020204" pitchFamily="34" charset="0"/>
              </a:rPr>
              <a:t>Use scale drawings to determine resultant vectors.</a:t>
            </a:r>
          </a:p>
          <a:p>
            <a:endParaRPr lang="en-GB" sz="2400">
              <a:latin typeface="Century Gothic" panose="020B0502020202020204" pitchFamily="34" charset="0"/>
            </a:endParaRP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t>Key Words:</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tx1"/>
                </a:solidFill>
                <a:latin typeface="Century Gothic" panose="020B0502020202020204" pitchFamily="34" charset="0"/>
              </a:rPr>
              <a:t>resultant</a:t>
            </a:r>
            <a:endParaRPr lang="en-US" sz="2800" b="1">
              <a:solidFill>
                <a:schemeClr val="tx1"/>
              </a:solidFill>
              <a:latin typeface="Century Gothic" panose="020B0502020202020204" pitchFamily="34" charset="0"/>
            </a:endParaRPr>
          </a:p>
        </p:txBody>
      </p:sp>
      <p:sp>
        <p:nvSpPr>
          <p:cNvPr id="10" name="Rectangle 9">
            <a:extLst>
              <a:ext uri="{FF2B5EF4-FFF2-40B4-BE49-F238E27FC236}">
                <a16:creationId xmlns:a16="http://schemas.microsoft.com/office/drawing/2014/main" id="{2F026DB8-1065-1A45-8B08-9355B2FDC6CB}"/>
              </a:ext>
            </a:extLst>
          </p:cNvPr>
          <p:cNvSpPr/>
          <p:nvPr/>
        </p:nvSpPr>
        <p:spPr>
          <a:xfrm>
            <a:off x="4588743"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tx1"/>
                </a:solidFill>
                <a:latin typeface="Century Gothic" panose="020B0502020202020204" pitchFamily="34" charset="0"/>
              </a:rPr>
              <a:t>vector</a:t>
            </a:r>
            <a:endParaRPr lang="en-US" sz="2800" b="1">
              <a:solidFill>
                <a:schemeClr val="tx1"/>
              </a:solidFill>
              <a:latin typeface="Century Gothic" panose="020B0502020202020204" pitchFamily="34" charset="0"/>
            </a:endParaRPr>
          </a:p>
        </p:txBody>
      </p:sp>
      <p:sp>
        <p:nvSpPr>
          <p:cNvPr id="11" name="Rectangle 10">
            <a:extLst>
              <a:ext uri="{FF2B5EF4-FFF2-40B4-BE49-F238E27FC236}">
                <a16:creationId xmlns:a16="http://schemas.microsoft.com/office/drawing/2014/main" id="{B71DA1F9-DF70-1348-ACCD-F308A157BD9D}"/>
              </a:ext>
            </a:extLst>
          </p:cNvPr>
          <p:cNvSpPr/>
          <p:nvPr/>
        </p:nvSpPr>
        <p:spPr>
          <a:xfrm>
            <a:off x="7196905" y="4891804"/>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tx1"/>
                </a:solidFill>
                <a:latin typeface="Century Gothic" panose="020B0502020202020204" pitchFamily="34" charset="0"/>
              </a:rPr>
              <a:t>scale</a:t>
            </a:r>
            <a:endParaRPr lang="en-US" sz="2800" b="1">
              <a:solidFill>
                <a:schemeClr val="tx1"/>
              </a:solidFill>
              <a:latin typeface="Century Gothic" panose="020B0502020202020204" pitchFamily="34" charset="0"/>
            </a:endParaRPr>
          </a:p>
        </p:txBody>
      </p:sp>
      <p:sp>
        <p:nvSpPr>
          <p:cNvPr id="13" name="Rectangle 12">
            <a:extLst>
              <a:ext uri="{FF2B5EF4-FFF2-40B4-BE49-F238E27FC236}">
                <a16:creationId xmlns:a16="http://schemas.microsoft.com/office/drawing/2014/main" id="{75F54CD0-5B0C-9743-8388-E76818899379}"/>
              </a:ext>
            </a:extLst>
          </p:cNvPr>
          <p:cNvSpPr/>
          <p:nvPr/>
        </p:nvSpPr>
        <p:spPr>
          <a:xfrm>
            <a:off x="1980581" y="5782033"/>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tx1"/>
                </a:solidFill>
                <a:latin typeface="Century Gothic" panose="020B0502020202020204" pitchFamily="34" charset="0"/>
              </a:rPr>
              <a:t>horizontal</a:t>
            </a:r>
            <a:endParaRPr lang="en-US" sz="2800" b="1">
              <a:solidFill>
                <a:schemeClr val="tx1"/>
              </a:solidFill>
              <a:latin typeface="Century Gothic" panose="020B0502020202020204" pitchFamily="34" charset="0"/>
            </a:endParaRPr>
          </a:p>
        </p:txBody>
      </p:sp>
      <p:sp>
        <p:nvSpPr>
          <p:cNvPr id="14" name="Rectangle 13">
            <a:extLst>
              <a:ext uri="{FF2B5EF4-FFF2-40B4-BE49-F238E27FC236}">
                <a16:creationId xmlns:a16="http://schemas.microsoft.com/office/drawing/2014/main" id="{84BD781F-C668-E74C-85D0-5DDA3BE27B7F}"/>
              </a:ext>
            </a:extLst>
          </p:cNvPr>
          <p:cNvSpPr/>
          <p:nvPr/>
        </p:nvSpPr>
        <p:spPr>
          <a:xfrm>
            <a:off x="4588744" y="5782033"/>
            <a:ext cx="2498429" cy="809096"/>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b="1">
                <a:solidFill>
                  <a:schemeClr val="tx1"/>
                </a:solidFill>
                <a:latin typeface="Century Gothic" panose="020B0502020202020204" pitchFamily="34" charset="0"/>
              </a:rPr>
              <a:t>vertical</a:t>
            </a:r>
            <a:endParaRPr lang="en-US" sz="2800" b="1">
              <a:solidFill>
                <a:schemeClr val="tx1"/>
              </a:solidFill>
              <a:latin typeface="Century Gothic" panose="020B0502020202020204" pitchFamily="34" charset="0"/>
            </a:endParaRPr>
          </a:p>
        </p:txBody>
      </p:sp>
    </p:spTree>
    <p:extLst>
      <p:ext uri="{BB962C8B-B14F-4D97-AF65-F5344CB8AC3E}">
        <p14:creationId xmlns:p14="http://schemas.microsoft.com/office/powerpoint/2010/main" val="3268269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1DB220C6-DAB9-474E-A807-33493746AA89}"/>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6867728" y="4253564"/>
            <a:ext cx="4548945" cy="2510887"/>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322853" y="0"/>
            <a:ext cx="10620000" cy="720000"/>
          </a:xfrm>
        </p:spPr>
        <p:txBody>
          <a:bodyPr/>
          <a:lstStyle/>
          <a:p>
            <a:r>
              <a:rPr lang="en-US">
                <a:latin typeface="Century Gothic" panose="020B0502020202020204" pitchFamily="34" charset="0"/>
              </a:rPr>
              <a:t>Think outside the box!</a:t>
            </a:r>
          </a:p>
        </p:txBody>
      </p:sp>
      <p:sp>
        <p:nvSpPr>
          <p:cNvPr id="5" name="TextBox 4">
            <a:extLst>
              <a:ext uri="{FF2B5EF4-FFF2-40B4-BE49-F238E27FC236}">
                <a16:creationId xmlns:a16="http://schemas.microsoft.com/office/drawing/2014/main" id="{147B0212-E106-0A46-AFEA-055ABAE62F63}"/>
              </a:ext>
            </a:extLst>
          </p:cNvPr>
          <p:cNvSpPr txBox="1"/>
          <p:nvPr/>
        </p:nvSpPr>
        <p:spPr>
          <a:xfrm>
            <a:off x="322853" y="1132754"/>
            <a:ext cx="10620000" cy="830997"/>
          </a:xfrm>
          <a:prstGeom prst="rect">
            <a:avLst/>
          </a:prstGeom>
          <a:noFill/>
          <a:ln>
            <a:noFill/>
          </a:ln>
        </p:spPr>
        <p:txBody>
          <a:bodyPr wrap="square" rtlCol="0">
            <a:spAutoFit/>
          </a:bodyPr>
          <a:lstStyle/>
          <a:p>
            <a:r>
              <a:rPr lang="en-US" sz="2400">
                <a:latin typeface="Century Gothic" panose="020B0502020202020204" pitchFamily="34" charset="0"/>
              </a:rPr>
              <a:t>What would happen if a force of 20 N pulled an object to the left and a force of 5 N pushed an object to the right?</a:t>
            </a:r>
          </a:p>
        </p:txBody>
      </p:sp>
      <p:pic>
        <p:nvPicPr>
          <p:cNvPr id="6" name="Picture 5" descr="Icon&#10;&#10;Description automatically generated">
            <a:extLst>
              <a:ext uri="{FF2B5EF4-FFF2-40B4-BE49-F238E27FC236}">
                <a16:creationId xmlns:a16="http://schemas.microsoft.com/office/drawing/2014/main" id="{C17DE985-FE83-2E47-B33B-B55F01EBBCA6}"/>
              </a:ext>
            </a:extLst>
          </p:cNvPr>
          <p:cNvPicPr>
            <a:picLocks noChangeAspect="1"/>
          </p:cNvPicPr>
          <p:nvPr/>
        </p:nvPicPr>
        <p:blipFill>
          <a:blip r:embed="rId3" cstate="screen">
            <a:extLst>
              <a:ext uri="{28A0092B-C50C-407E-A947-70E740481C1C}">
                <a14:useLocalDpi xmlns:a14="http://schemas.microsoft.com/office/drawing/2010/main"/>
              </a:ext>
            </a:extLst>
          </a:blip>
          <a:stretch>
            <a:fillRect/>
          </a:stretch>
        </p:blipFill>
        <p:spPr>
          <a:xfrm>
            <a:off x="3434351" y="1539432"/>
            <a:ext cx="7491745" cy="5318567"/>
          </a:xfrm>
          <a:prstGeom prst="rect">
            <a:avLst/>
          </a:prstGeom>
        </p:spPr>
      </p:pic>
      <p:sp>
        <p:nvSpPr>
          <p:cNvPr id="3" name="TextBox 2">
            <a:extLst>
              <a:ext uri="{FF2B5EF4-FFF2-40B4-BE49-F238E27FC236}">
                <a16:creationId xmlns:a16="http://schemas.microsoft.com/office/drawing/2014/main" id="{CFB4E02A-4D41-1B4C-9974-067FC706B7B2}"/>
              </a:ext>
            </a:extLst>
          </p:cNvPr>
          <p:cNvSpPr txBox="1"/>
          <p:nvPr/>
        </p:nvSpPr>
        <p:spPr>
          <a:xfrm>
            <a:off x="322853" y="2156251"/>
            <a:ext cx="4565670" cy="3416320"/>
          </a:xfrm>
          <a:prstGeom prst="rect">
            <a:avLst/>
          </a:prstGeom>
          <a:noFill/>
        </p:spPr>
        <p:txBody>
          <a:bodyPr wrap="square" rtlCol="0">
            <a:spAutoFit/>
          </a:bodyPr>
          <a:lstStyle/>
          <a:p>
            <a:r>
              <a:rPr lang="en-GB" i="1">
                <a:latin typeface="Century Gothic" panose="020B0502020202020204" pitchFamily="34" charset="0"/>
              </a:rPr>
              <a:t>How could these forces be represented?</a:t>
            </a:r>
          </a:p>
          <a:p>
            <a:endParaRPr lang="en-GB" i="1">
              <a:latin typeface="Century Gothic" panose="020B0502020202020204" pitchFamily="34" charset="0"/>
            </a:endParaRPr>
          </a:p>
          <a:p>
            <a:r>
              <a:rPr lang="en-GB" i="1">
                <a:latin typeface="Century Gothic" panose="020B0502020202020204" pitchFamily="34" charset="0"/>
              </a:rPr>
              <a:t>What would the overall effect of these forces be on the motion of the object?</a:t>
            </a:r>
          </a:p>
          <a:p>
            <a:endParaRPr lang="en-GB" i="1">
              <a:latin typeface="Century Gothic" panose="020B0502020202020204" pitchFamily="34" charset="0"/>
            </a:endParaRPr>
          </a:p>
          <a:p>
            <a:r>
              <a:rPr lang="en-GB" i="1">
                <a:latin typeface="Century Gothic" panose="020B0502020202020204" pitchFamily="34" charset="0"/>
              </a:rPr>
              <a:t>Are these forces balanced or unbalanced?</a:t>
            </a:r>
          </a:p>
          <a:p>
            <a:endParaRPr lang="en-GB" i="1">
              <a:latin typeface="Century Gothic" panose="020B0502020202020204" pitchFamily="34" charset="0"/>
            </a:endParaRPr>
          </a:p>
          <a:p>
            <a:r>
              <a:rPr lang="en-GB" i="1">
                <a:latin typeface="Century Gothic" panose="020B0502020202020204" pitchFamily="34" charset="0"/>
              </a:rPr>
              <a:t>How could these forces be balanced?</a:t>
            </a:r>
          </a:p>
          <a:p>
            <a:endParaRPr lang="en-GB" i="1">
              <a:latin typeface="Century Gothic" panose="020B0502020202020204" pitchFamily="34" charset="0"/>
            </a:endParaRPr>
          </a:p>
          <a:p>
            <a:endParaRPr lang="en-GB" i="1">
              <a:latin typeface="Century Gothic" panose="020B0502020202020204" pitchFamily="34" charset="0"/>
            </a:endParaRPr>
          </a:p>
        </p:txBody>
      </p:sp>
    </p:spTree>
    <p:extLst>
      <p:ext uri="{BB962C8B-B14F-4D97-AF65-F5344CB8AC3E}">
        <p14:creationId xmlns:p14="http://schemas.microsoft.com/office/powerpoint/2010/main" val="26824946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Resultant Vectors</a:t>
            </a:r>
            <a:endParaRPr lang="en-GB"/>
          </a:p>
        </p:txBody>
      </p:sp>
      <p:sp>
        <p:nvSpPr>
          <p:cNvPr id="7" name="Oval 6">
            <a:extLst>
              <a:ext uri="{FF2B5EF4-FFF2-40B4-BE49-F238E27FC236}">
                <a16:creationId xmlns:a16="http://schemas.microsoft.com/office/drawing/2014/main" id="{FB3045D3-5210-9C45-A94A-D100C8D42100}"/>
              </a:ext>
            </a:extLst>
          </p:cNvPr>
          <p:cNvSpPr/>
          <p:nvPr/>
        </p:nvSpPr>
        <p:spPr>
          <a:xfrm>
            <a:off x="3110524" y="4059792"/>
            <a:ext cx="186267" cy="203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Arrow Connector 7">
            <a:extLst>
              <a:ext uri="{FF2B5EF4-FFF2-40B4-BE49-F238E27FC236}">
                <a16:creationId xmlns:a16="http://schemas.microsoft.com/office/drawing/2014/main" id="{6EE60BE3-67B2-EE4C-BD23-8E1815569F8F}"/>
              </a:ext>
            </a:extLst>
          </p:cNvPr>
          <p:cNvCxnSpPr>
            <a:cxnSpLocks/>
          </p:cNvCxnSpPr>
          <p:nvPr/>
        </p:nvCxnSpPr>
        <p:spPr>
          <a:xfrm>
            <a:off x="3296791" y="4144459"/>
            <a:ext cx="59266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BBC391F-5C39-0F4B-BED4-9186F9A272C6}"/>
              </a:ext>
            </a:extLst>
          </p:cNvPr>
          <p:cNvCxnSpPr>
            <a:stCxn id="7" idx="2"/>
          </p:cNvCxnSpPr>
          <p:nvPr/>
        </p:nvCxnSpPr>
        <p:spPr>
          <a:xfrm flipH="1">
            <a:off x="1332524" y="4161392"/>
            <a:ext cx="17780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52DE84C-82B5-CB41-8A94-BBD037C48373}"/>
              </a:ext>
            </a:extLst>
          </p:cNvPr>
          <p:cNvSpPr txBox="1"/>
          <p:nvPr/>
        </p:nvSpPr>
        <p:spPr>
          <a:xfrm>
            <a:off x="3296791" y="3724327"/>
            <a:ext cx="594260" cy="369332"/>
          </a:xfrm>
          <a:prstGeom prst="rect">
            <a:avLst/>
          </a:prstGeom>
          <a:noFill/>
        </p:spPr>
        <p:txBody>
          <a:bodyPr wrap="square" rtlCol="0">
            <a:spAutoFit/>
          </a:bodyPr>
          <a:lstStyle/>
          <a:p>
            <a:pPr algn="r"/>
            <a:r>
              <a:rPr lang="en-GB">
                <a:latin typeface="Century Gothic" panose="020B0502020202020204" pitchFamily="34" charset="0"/>
              </a:rPr>
              <a:t>5 N</a:t>
            </a:r>
          </a:p>
        </p:txBody>
      </p:sp>
      <p:sp>
        <p:nvSpPr>
          <p:cNvPr id="11" name="TextBox 10">
            <a:extLst>
              <a:ext uri="{FF2B5EF4-FFF2-40B4-BE49-F238E27FC236}">
                <a16:creationId xmlns:a16="http://schemas.microsoft.com/office/drawing/2014/main" id="{8B322599-71A1-114C-AA41-1700497B591A}"/>
              </a:ext>
            </a:extLst>
          </p:cNvPr>
          <p:cNvSpPr txBox="1"/>
          <p:nvPr/>
        </p:nvSpPr>
        <p:spPr>
          <a:xfrm>
            <a:off x="1542597" y="3725931"/>
            <a:ext cx="788994" cy="369332"/>
          </a:xfrm>
          <a:prstGeom prst="rect">
            <a:avLst/>
          </a:prstGeom>
          <a:noFill/>
        </p:spPr>
        <p:txBody>
          <a:bodyPr wrap="square" rtlCol="0">
            <a:spAutoFit/>
          </a:bodyPr>
          <a:lstStyle/>
          <a:p>
            <a:pPr algn="r"/>
            <a:r>
              <a:rPr lang="en-GB">
                <a:latin typeface="Century Gothic" panose="020B0502020202020204" pitchFamily="34" charset="0"/>
              </a:rPr>
              <a:t>20 N</a:t>
            </a:r>
          </a:p>
        </p:txBody>
      </p:sp>
      <p:sp>
        <p:nvSpPr>
          <p:cNvPr id="12" name="TextBox 11">
            <a:extLst>
              <a:ext uri="{FF2B5EF4-FFF2-40B4-BE49-F238E27FC236}">
                <a16:creationId xmlns:a16="http://schemas.microsoft.com/office/drawing/2014/main" id="{5330B543-5AB9-1A45-BAED-7E13627686CD}"/>
              </a:ext>
            </a:extLst>
          </p:cNvPr>
          <p:cNvSpPr txBox="1"/>
          <p:nvPr/>
        </p:nvSpPr>
        <p:spPr>
          <a:xfrm>
            <a:off x="539985" y="1024141"/>
            <a:ext cx="10620000" cy="461665"/>
          </a:xfrm>
          <a:prstGeom prst="rect">
            <a:avLst/>
          </a:prstGeom>
          <a:solidFill>
            <a:schemeClr val="accent1">
              <a:lumMod val="40000"/>
              <a:lumOff val="60000"/>
            </a:schemeClr>
          </a:solidFill>
        </p:spPr>
        <p:txBody>
          <a:bodyPr wrap="square" rtlCol="0">
            <a:spAutoFit/>
          </a:bodyPr>
          <a:lstStyle/>
          <a:p>
            <a:r>
              <a:rPr lang="en-GB" sz="2400">
                <a:latin typeface="Century Gothic" panose="020B0502020202020204" pitchFamily="34" charset="0"/>
              </a:rPr>
              <a:t>A</a:t>
            </a:r>
            <a:r>
              <a:rPr lang="en-GB" sz="2400" b="1">
                <a:latin typeface="Century Gothic" panose="020B0502020202020204" pitchFamily="34" charset="0"/>
              </a:rPr>
              <a:t> resultant vector </a:t>
            </a:r>
            <a:r>
              <a:rPr lang="en-GB" sz="2400">
                <a:latin typeface="Century Gothic" panose="020B0502020202020204" pitchFamily="34" charset="0"/>
              </a:rPr>
              <a:t>is the combination of two (or more) single vectors.</a:t>
            </a:r>
          </a:p>
        </p:txBody>
      </p:sp>
      <p:sp>
        <p:nvSpPr>
          <p:cNvPr id="3" name="Rectangle 2">
            <a:extLst>
              <a:ext uri="{FF2B5EF4-FFF2-40B4-BE49-F238E27FC236}">
                <a16:creationId xmlns:a16="http://schemas.microsoft.com/office/drawing/2014/main" id="{664C688A-22EC-414B-A742-C1657BFBC877}"/>
              </a:ext>
            </a:extLst>
          </p:cNvPr>
          <p:cNvSpPr/>
          <p:nvPr/>
        </p:nvSpPr>
        <p:spPr>
          <a:xfrm>
            <a:off x="539984" y="1706666"/>
            <a:ext cx="10619985" cy="1569660"/>
          </a:xfrm>
          <a:prstGeom prst="rect">
            <a:avLst/>
          </a:prstGeom>
        </p:spPr>
        <p:txBody>
          <a:bodyPr wrap="square">
            <a:spAutoFit/>
          </a:bodyPr>
          <a:lstStyle/>
          <a:p>
            <a:r>
              <a:rPr lang="en-GB" sz="2400">
                <a:latin typeface="Century Gothic" panose="020B0502020202020204" pitchFamily="34" charset="0"/>
              </a:rPr>
              <a:t>Resultant force is an example of a resultant vector.</a:t>
            </a:r>
          </a:p>
          <a:p>
            <a:endParaRPr lang="en-GB" sz="2400" b="1">
              <a:latin typeface="Century Gothic" panose="020B0502020202020204" pitchFamily="34" charset="0"/>
            </a:endParaRPr>
          </a:p>
          <a:p>
            <a:r>
              <a:rPr lang="en-GB" sz="2400">
                <a:latin typeface="Century Gothic" panose="020B0502020202020204" pitchFamily="34" charset="0"/>
              </a:rPr>
              <a:t>Other vectors can combined to make a resultant, including </a:t>
            </a:r>
            <a:r>
              <a:rPr lang="en-GB" sz="2400" b="1">
                <a:latin typeface="Century Gothic" panose="020B0502020202020204" pitchFamily="34" charset="0"/>
              </a:rPr>
              <a:t>displacement</a:t>
            </a:r>
            <a:r>
              <a:rPr lang="en-GB" sz="2400">
                <a:latin typeface="Century Gothic" panose="020B0502020202020204" pitchFamily="34" charset="0"/>
              </a:rPr>
              <a:t> and </a:t>
            </a:r>
            <a:r>
              <a:rPr lang="en-GB" sz="2400" b="1">
                <a:latin typeface="Century Gothic" panose="020B0502020202020204" pitchFamily="34" charset="0"/>
              </a:rPr>
              <a:t>velocity</a:t>
            </a:r>
            <a:r>
              <a:rPr lang="en-GB" sz="2400">
                <a:latin typeface="Century Gothic" panose="020B0502020202020204" pitchFamily="34" charset="0"/>
              </a:rPr>
              <a:t>.</a:t>
            </a:r>
            <a:r>
              <a:rPr lang="en-GB" sz="2400" b="1">
                <a:latin typeface="Century Gothic" panose="020B0502020202020204" pitchFamily="34" charset="0"/>
              </a:rPr>
              <a:t> </a:t>
            </a:r>
            <a:endParaRPr lang="en-GB" sz="2400">
              <a:latin typeface="Century Gothic" panose="020B0502020202020204" pitchFamily="34" charset="0"/>
            </a:endParaRPr>
          </a:p>
        </p:txBody>
      </p:sp>
      <p:sp>
        <p:nvSpPr>
          <p:cNvPr id="14" name="TextBox 13">
            <a:extLst>
              <a:ext uri="{FF2B5EF4-FFF2-40B4-BE49-F238E27FC236}">
                <a16:creationId xmlns:a16="http://schemas.microsoft.com/office/drawing/2014/main" id="{C5A17265-2842-7049-B610-188F45C704AE}"/>
              </a:ext>
            </a:extLst>
          </p:cNvPr>
          <p:cNvSpPr txBox="1"/>
          <p:nvPr/>
        </p:nvSpPr>
        <p:spPr>
          <a:xfrm>
            <a:off x="4874196" y="3875126"/>
            <a:ext cx="4375312" cy="369332"/>
          </a:xfrm>
          <a:prstGeom prst="rect">
            <a:avLst/>
          </a:prstGeom>
          <a:noFill/>
        </p:spPr>
        <p:txBody>
          <a:bodyPr wrap="square" rtlCol="0">
            <a:spAutoFit/>
          </a:bodyPr>
          <a:lstStyle/>
          <a:p>
            <a:r>
              <a:rPr lang="en-GB">
                <a:latin typeface="Century Gothic" panose="020B0502020202020204" pitchFamily="34" charset="0"/>
              </a:rPr>
              <a:t>Resultant force = 15 N left </a:t>
            </a:r>
          </a:p>
        </p:txBody>
      </p:sp>
      <p:sp>
        <p:nvSpPr>
          <p:cNvPr id="15" name="Oval 14">
            <a:extLst>
              <a:ext uri="{FF2B5EF4-FFF2-40B4-BE49-F238E27FC236}">
                <a16:creationId xmlns:a16="http://schemas.microsoft.com/office/drawing/2014/main" id="{F7D02150-492E-5941-83E7-DBD3664BEF98}"/>
              </a:ext>
            </a:extLst>
          </p:cNvPr>
          <p:cNvSpPr/>
          <p:nvPr/>
        </p:nvSpPr>
        <p:spPr>
          <a:xfrm>
            <a:off x="2516264" y="5307377"/>
            <a:ext cx="186267" cy="203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8DDD1000-6D69-B04A-A39E-F6ABB57D0C17}"/>
              </a:ext>
            </a:extLst>
          </p:cNvPr>
          <p:cNvCxnSpPr>
            <a:cxnSpLocks/>
          </p:cNvCxnSpPr>
          <p:nvPr/>
        </p:nvCxnSpPr>
        <p:spPr>
          <a:xfrm>
            <a:off x="2702531" y="5392044"/>
            <a:ext cx="2455623"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DF717747-A13B-604B-869D-15343006C837}"/>
              </a:ext>
            </a:extLst>
          </p:cNvPr>
          <p:cNvCxnSpPr>
            <a:stCxn id="15" idx="2"/>
          </p:cNvCxnSpPr>
          <p:nvPr/>
        </p:nvCxnSpPr>
        <p:spPr>
          <a:xfrm flipH="1">
            <a:off x="738264" y="5408977"/>
            <a:ext cx="17780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7BF77CF3-25A7-6445-A145-131A17186E0E}"/>
              </a:ext>
            </a:extLst>
          </p:cNvPr>
          <p:cNvSpPr txBox="1"/>
          <p:nvPr/>
        </p:nvSpPr>
        <p:spPr>
          <a:xfrm>
            <a:off x="3933745" y="4980379"/>
            <a:ext cx="973666" cy="369332"/>
          </a:xfrm>
          <a:prstGeom prst="rect">
            <a:avLst/>
          </a:prstGeom>
          <a:noFill/>
        </p:spPr>
        <p:txBody>
          <a:bodyPr wrap="square" rtlCol="0">
            <a:spAutoFit/>
          </a:bodyPr>
          <a:lstStyle/>
          <a:p>
            <a:pPr algn="r"/>
            <a:r>
              <a:rPr lang="en-GB">
                <a:latin typeface="Century Gothic" panose="020B0502020202020204" pitchFamily="34" charset="0"/>
              </a:rPr>
              <a:t>350 m</a:t>
            </a:r>
          </a:p>
        </p:txBody>
      </p:sp>
      <p:sp>
        <p:nvSpPr>
          <p:cNvPr id="19" name="TextBox 18">
            <a:extLst>
              <a:ext uri="{FF2B5EF4-FFF2-40B4-BE49-F238E27FC236}">
                <a16:creationId xmlns:a16="http://schemas.microsoft.com/office/drawing/2014/main" id="{8C9D06D8-34AC-0444-AFBC-5413A2905E3F}"/>
              </a:ext>
            </a:extLst>
          </p:cNvPr>
          <p:cNvSpPr txBox="1"/>
          <p:nvPr/>
        </p:nvSpPr>
        <p:spPr>
          <a:xfrm>
            <a:off x="948336" y="4973516"/>
            <a:ext cx="973667" cy="369332"/>
          </a:xfrm>
          <a:prstGeom prst="rect">
            <a:avLst/>
          </a:prstGeom>
          <a:noFill/>
        </p:spPr>
        <p:txBody>
          <a:bodyPr wrap="square" rtlCol="0">
            <a:spAutoFit/>
          </a:bodyPr>
          <a:lstStyle/>
          <a:p>
            <a:pPr algn="r"/>
            <a:r>
              <a:rPr lang="en-GB">
                <a:latin typeface="Century Gothic" panose="020B0502020202020204" pitchFamily="34" charset="0"/>
              </a:rPr>
              <a:t>200 m</a:t>
            </a:r>
          </a:p>
        </p:txBody>
      </p:sp>
      <p:sp>
        <p:nvSpPr>
          <p:cNvPr id="20" name="TextBox 19">
            <a:extLst>
              <a:ext uri="{FF2B5EF4-FFF2-40B4-BE49-F238E27FC236}">
                <a16:creationId xmlns:a16="http://schemas.microsoft.com/office/drawing/2014/main" id="{117F5DAB-AF7F-B949-89DE-C646847C8DE9}"/>
              </a:ext>
            </a:extLst>
          </p:cNvPr>
          <p:cNvSpPr txBox="1"/>
          <p:nvPr/>
        </p:nvSpPr>
        <p:spPr>
          <a:xfrm>
            <a:off x="5344421" y="5165045"/>
            <a:ext cx="4375312" cy="369332"/>
          </a:xfrm>
          <a:prstGeom prst="rect">
            <a:avLst/>
          </a:prstGeom>
          <a:noFill/>
        </p:spPr>
        <p:txBody>
          <a:bodyPr wrap="square" rtlCol="0">
            <a:spAutoFit/>
          </a:bodyPr>
          <a:lstStyle/>
          <a:p>
            <a:r>
              <a:rPr lang="en-GB">
                <a:latin typeface="Century Gothic" panose="020B0502020202020204" pitchFamily="34" charset="0"/>
              </a:rPr>
              <a:t>Resultant displacement = 150 m right</a:t>
            </a:r>
          </a:p>
        </p:txBody>
      </p:sp>
      <p:sp>
        <p:nvSpPr>
          <p:cNvPr id="21" name="Oval 20">
            <a:extLst>
              <a:ext uri="{FF2B5EF4-FFF2-40B4-BE49-F238E27FC236}">
                <a16:creationId xmlns:a16="http://schemas.microsoft.com/office/drawing/2014/main" id="{47A430EA-6424-B74E-AB1F-057F7D951D9F}"/>
              </a:ext>
            </a:extLst>
          </p:cNvPr>
          <p:cNvSpPr/>
          <p:nvPr/>
        </p:nvSpPr>
        <p:spPr>
          <a:xfrm>
            <a:off x="3320597" y="6222892"/>
            <a:ext cx="186267" cy="203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2" name="Straight Arrow Connector 21">
            <a:extLst>
              <a:ext uri="{FF2B5EF4-FFF2-40B4-BE49-F238E27FC236}">
                <a16:creationId xmlns:a16="http://schemas.microsoft.com/office/drawing/2014/main" id="{565DE421-5398-BD4F-B22E-00A61518C2F5}"/>
              </a:ext>
            </a:extLst>
          </p:cNvPr>
          <p:cNvCxnSpPr>
            <a:cxnSpLocks/>
          </p:cNvCxnSpPr>
          <p:nvPr/>
        </p:nvCxnSpPr>
        <p:spPr>
          <a:xfrm flipH="1">
            <a:off x="1615902" y="6270086"/>
            <a:ext cx="1778000"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D77A2B2E-B1BD-484B-8555-E11FC9271ACD}"/>
              </a:ext>
            </a:extLst>
          </p:cNvPr>
          <p:cNvSpPr txBox="1"/>
          <p:nvPr/>
        </p:nvSpPr>
        <p:spPr>
          <a:xfrm>
            <a:off x="1752669" y="5900754"/>
            <a:ext cx="973667" cy="369332"/>
          </a:xfrm>
          <a:prstGeom prst="rect">
            <a:avLst/>
          </a:prstGeom>
          <a:noFill/>
        </p:spPr>
        <p:txBody>
          <a:bodyPr wrap="square" rtlCol="0">
            <a:spAutoFit/>
          </a:bodyPr>
          <a:lstStyle/>
          <a:p>
            <a:pPr algn="r"/>
            <a:r>
              <a:rPr lang="en-GB">
                <a:latin typeface="Century Gothic" panose="020B0502020202020204" pitchFamily="34" charset="0"/>
              </a:rPr>
              <a:t>6 m/s</a:t>
            </a:r>
          </a:p>
        </p:txBody>
      </p:sp>
      <p:cxnSp>
        <p:nvCxnSpPr>
          <p:cNvPr id="24" name="Straight Arrow Connector 23">
            <a:extLst>
              <a:ext uri="{FF2B5EF4-FFF2-40B4-BE49-F238E27FC236}">
                <a16:creationId xmlns:a16="http://schemas.microsoft.com/office/drawing/2014/main" id="{FDEDED35-654D-AF45-81AC-B31BB881D4C1}"/>
              </a:ext>
            </a:extLst>
          </p:cNvPr>
          <p:cNvCxnSpPr>
            <a:cxnSpLocks/>
          </p:cNvCxnSpPr>
          <p:nvPr/>
        </p:nvCxnSpPr>
        <p:spPr>
          <a:xfrm flipH="1">
            <a:off x="2623436" y="6384954"/>
            <a:ext cx="770466" cy="0"/>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49DD7412-D39F-D44D-9EE4-26B052C8AC67}"/>
              </a:ext>
            </a:extLst>
          </p:cNvPr>
          <p:cNvSpPr txBox="1"/>
          <p:nvPr/>
        </p:nvSpPr>
        <p:spPr>
          <a:xfrm>
            <a:off x="2504902" y="6402398"/>
            <a:ext cx="973667" cy="369332"/>
          </a:xfrm>
          <a:prstGeom prst="rect">
            <a:avLst/>
          </a:prstGeom>
          <a:noFill/>
        </p:spPr>
        <p:txBody>
          <a:bodyPr wrap="square" rtlCol="0">
            <a:spAutoFit/>
          </a:bodyPr>
          <a:lstStyle/>
          <a:p>
            <a:pPr algn="r"/>
            <a:r>
              <a:rPr lang="en-GB">
                <a:latin typeface="Century Gothic" panose="020B0502020202020204" pitchFamily="34" charset="0"/>
              </a:rPr>
              <a:t>2 m/s</a:t>
            </a:r>
          </a:p>
        </p:txBody>
      </p:sp>
      <p:sp>
        <p:nvSpPr>
          <p:cNvPr id="26" name="TextBox 25">
            <a:extLst>
              <a:ext uri="{FF2B5EF4-FFF2-40B4-BE49-F238E27FC236}">
                <a16:creationId xmlns:a16="http://schemas.microsoft.com/office/drawing/2014/main" id="{42DD9695-D085-5849-8B38-1CD47F1CB222}"/>
              </a:ext>
            </a:extLst>
          </p:cNvPr>
          <p:cNvSpPr txBox="1"/>
          <p:nvPr/>
        </p:nvSpPr>
        <p:spPr>
          <a:xfrm>
            <a:off x="4204025" y="6170299"/>
            <a:ext cx="4375312" cy="369332"/>
          </a:xfrm>
          <a:prstGeom prst="rect">
            <a:avLst/>
          </a:prstGeom>
          <a:noFill/>
        </p:spPr>
        <p:txBody>
          <a:bodyPr wrap="square" rtlCol="0">
            <a:spAutoFit/>
          </a:bodyPr>
          <a:lstStyle/>
          <a:p>
            <a:r>
              <a:rPr lang="en-GB">
                <a:latin typeface="Century Gothic" panose="020B0502020202020204" pitchFamily="34" charset="0"/>
              </a:rPr>
              <a:t>Resultant velocity = 8 m/s left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4">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7"/>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0">
                                            <p:txEl>
                                              <p:pRg st="0" end="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3"/>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4"/>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2"/>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21"/>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25"/>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p:bldP spid="11" grpId="0"/>
      <p:bldP spid="12" grpId="0" animBg="1"/>
      <p:bldP spid="3" grpId="0"/>
      <p:bldP spid="15" grpId="0" animBg="1"/>
      <p:bldP spid="18" grpId="0"/>
      <p:bldP spid="19" grpId="0"/>
      <p:bldP spid="21" grpId="0" animBg="1"/>
      <p:bldP spid="23" grpId="0"/>
      <p:bldP spid="25" grpId="0"/>
      <p:bldP spid="2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D1EE547-3624-2D43-9DEF-524D4F293D31}"/>
              </a:ext>
            </a:extLst>
          </p:cNvPr>
          <p:cNvSpPr>
            <a:spLocks noGrp="1"/>
          </p:cNvSpPr>
          <p:nvPr>
            <p:ph type="title"/>
          </p:nvPr>
        </p:nvSpPr>
        <p:spPr>
          <a:xfrm>
            <a:off x="322853" y="0"/>
            <a:ext cx="10620000" cy="720000"/>
          </a:xfrm>
        </p:spPr>
        <p:txBody>
          <a:bodyPr/>
          <a:lstStyle/>
          <a:p>
            <a:r>
              <a:rPr lang="en-US">
                <a:latin typeface="Century Gothic" panose="020B0502020202020204" pitchFamily="34" charset="0"/>
              </a:rPr>
              <a:t>What happens when vectors are not acting in a straight line?</a:t>
            </a:r>
          </a:p>
        </p:txBody>
      </p:sp>
      <p:sp>
        <p:nvSpPr>
          <p:cNvPr id="4" name="Oval 3">
            <a:extLst>
              <a:ext uri="{FF2B5EF4-FFF2-40B4-BE49-F238E27FC236}">
                <a16:creationId xmlns:a16="http://schemas.microsoft.com/office/drawing/2014/main" id="{78EE8656-8A83-C648-9EDE-822886FA287B}"/>
              </a:ext>
            </a:extLst>
          </p:cNvPr>
          <p:cNvSpPr/>
          <p:nvPr/>
        </p:nvSpPr>
        <p:spPr>
          <a:xfrm>
            <a:off x="2043727" y="4810064"/>
            <a:ext cx="186267" cy="203200"/>
          </a:xfrm>
          <a:prstGeom prst="ellipse">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a:latin typeface="Century Gothic" panose="020B0502020202020204" pitchFamily="34" charset="0"/>
            </a:endParaRPr>
          </a:p>
        </p:txBody>
      </p:sp>
      <p:cxnSp>
        <p:nvCxnSpPr>
          <p:cNvPr id="5" name="Straight Arrow Connector 4">
            <a:extLst>
              <a:ext uri="{FF2B5EF4-FFF2-40B4-BE49-F238E27FC236}">
                <a16:creationId xmlns:a16="http://schemas.microsoft.com/office/drawing/2014/main" id="{1D12A576-D404-BD4E-82E8-AC8DC095165F}"/>
              </a:ext>
            </a:extLst>
          </p:cNvPr>
          <p:cNvCxnSpPr>
            <a:cxnSpLocks/>
          </p:cNvCxnSpPr>
          <p:nvPr/>
        </p:nvCxnSpPr>
        <p:spPr>
          <a:xfrm>
            <a:off x="2218271" y="4894731"/>
            <a:ext cx="3701886" cy="1693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8B221C2A-799F-3643-87EE-1884E03A2E8F}"/>
              </a:ext>
            </a:extLst>
          </p:cNvPr>
          <p:cNvCxnSpPr>
            <a:cxnSpLocks/>
          </p:cNvCxnSpPr>
          <p:nvPr/>
        </p:nvCxnSpPr>
        <p:spPr>
          <a:xfrm flipV="1">
            <a:off x="2114065" y="2649410"/>
            <a:ext cx="0" cy="2262254"/>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345A1789-07F2-4C44-951F-5A8EBC95D455}"/>
              </a:ext>
            </a:extLst>
          </p:cNvPr>
          <p:cNvSpPr txBox="1"/>
          <p:nvPr/>
        </p:nvSpPr>
        <p:spPr>
          <a:xfrm>
            <a:off x="4297814" y="4996331"/>
            <a:ext cx="1439332" cy="523220"/>
          </a:xfrm>
          <a:prstGeom prst="rect">
            <a:avLst/>
          </a:prstGeom>
          <a:noFill/>
        </p:spPr>
        <p:txBody>
          <a:bodyPr wrap="square" rtlCol="0">
            <a:spAutoFit/>
          </a:bodyPr>
          <a:lstStyle/>
          <a:p>
            <a:pPr algn="r"/>
            <a:r>
              <a:rPr lang="en-GB" sz="2800">
                <a:latin typeface="Century Gothic" panose="020B0502020202020204" pitchFamily="34" charset="0"/>
              </a:rPr>
              <a:t>150 N</a:t>
            </a:r>
          </a:p>
        </p:txBody>
      </p:sp>
      <p:sp>
        <p:nvSpPr>
          <p:cNvPr id="8" name="TextBox 7">
            <a:extLst>
              <a:ext uri="{FF2B5EF4-FFF2-40B4-BE49-F238E27FC236}">
                <a16:creationId xmlns:a16="http://schemas.microsoft.com/office/drawing/2014/main" id="{8114F9F6-BDD9-4846-98B2-68E8C1B20D1C}"/>
              </a:ext>
            </a:extLst>
          </p:cNvPr>
          <p:cNvSpPr txBox="1"/>
          <p:nvPr/>
        </p:nvSpPr>
        <p:spPr>
          <a:xfrm>
            <a:off x="691375" y="2878558"/>
            <a:ext cx="1381660" cy="523220"/>
          </a:xfrm>
          <a:prstGeom prst="rect">
            <a:avLst/>
          </a:prstGeom>
          <a:noFill/>
        </p:spPr>
        <p:txBody>
          <a:bodyPr wrap="square" rtlCol="0">
            <a:spAutoFit/>
          </a:bodyPr>
          <a:lstStyle/>
          <a:p>
            <a:pPr algn="r"/>
            <a:r>
              <a:rPr lang="en-GB" sz="2800">
                <a:latin typeface="Century Gothic" panose="020B0502020202020204" pitchFamily="34" charset="0"/>
              </a:rPr>
              <a:t>100 N</a:t>
            </a:r>
          </a:p>
        </p:txBody>
      </p:sp>
      <p:sp>
        <p:nvSpPr>
          <p:cNvPr id="11" name="TextBox 10">
            <a:extLst>
              <a:ext uri="{FF2B5EF4-FFF2-40B4-BE49-F238E27FC236}">
                <a16:creationId xmlns:a16="http://schemas.microsoft.com/office/drawing/2014/main" id="{ED859AA7-F50A-FA47-AD6B-C00949442B58}"/>
              </a:ext>
            </a:extLst>
          </p:cNvPr>
          <p:cNvSpPr txBox="1"/>
          <p:nvPr/>
        </p:nvSpPr>
        <p:spPr>
          <a:xfrm>
            <a:off x="229068" y="906580"/>
            <a:ext cx="10620000" cy="830997"/>
          </a:xfrm>
          <a:prstGeom prst="rect">
            <a:avLst/>
          </a:prstGeom>
          <a:noFill/>
          <a:ln>
            <a:noFill/>
          </a:ln>
        </p:spPr>
        <p:txBody>
          <a:bodyPr wrap="square" rtlCol="0">
            <a:spAutoFit/>
          </a:bodyPr>
          <a:lstStyle/>
          <a:p>
            <a:r>
              <a:rPr lang="en-US" sz="2400">
                <a:latin typeface="Century Gothic" panose="020B0502020202020204" pitchFamily="34" charset="0"/>
              </a:rPr>
              <a:t>What would happen if a force of 150 N pulled an object to the right and a force of 100 N pulled an object upwards?</a:t>
            </a:r>
          </a:p>
        </p:txBody>
      </p:sp>
      <p:sp>
        <p:nvSpPr>
          <p:cNvPr id="12" name="TextBox 11">
            <a:extLst>
              <a:ext uri="{FF2B5EF4-FFF2-40B4-BE49-F238E27FC236}">
                <a16:creationId xmlns:a16="http://schemas.microsoft.com/office/drawing/2014/main" id="{42742855-A753-B146-81E7-6EC69B19E2B2}"/>
              </a:ext>
            </a:extLst>
          </p:cNvPr>
          <p:cNvSpPr txBox="1"/>
          <p:nvPr/>
        </p:nvSpPr>
        <p:spPr>
          <a:xfrm>
            <a:off x="7221414" y="2362633"/>
            <a:ext cx="3962399" cy="2031325"/>
          </a:xfrm>
          <a:prstGeom prst="rect">
            <a:avLst/>
          </a:prstGeom>
          <a:noFill/>
        </p:spPr>
        <p:txBody>
          <a:bodyPr wrap="square" rtlCol="0">
            <a:spAutoFit/>
          </a:bodyPr>
          <a:lstStyle/>
          <a:p>
            <a:r>
              <a:rPr lang="en-GB" i="1">
                <a:latin typeface="Century Gothic" panose="020B0502020202020204" pitchFamily="34" charset="0"/>
              </a:rPr>
              <a:t>Which direction would the resultant force be acting in?</a:t>
            </a:r>
          </a:p>
          <a:p>
            <a:endParaRPr lang="en-GB" i="1">
              <a:latin typeface="Century Gothic" panose="020B0502020202020204" pitchFamily="34" charset="0"/>
            </a:endParaRPr>
          </a:p>
          <a:p>
            <a:endParaRPr lang="en-GB" i="1">
              <a:latin typeface="Century Gothic" panose="020B0502020202020204" pitchFamily="34" charset="0"/>
            </a:endParaRPr>
          </a:p>
          <a:p>
            <a:r>
              <a:rPr lang="en-GB" i="1">
                <a:latin typeface="Century Gothic" panose="020B0502020202020204" pitchFamily="34" charset="0"/>
              </a:rPr>
              <a:t>How big would the resultant force be?</a:t>
            </a:r>
          </a:p>
          <a:p>
            <a:endParaRPr lang="en-GB" i="1">
              <a:latin typeface="Century Gothic" panose="020B0502020202020204" pitchFamily="34" charset="0"/>
            </a:endParaRPr>
          </a:p>
        </p:txBody>
      </p:sp>
      <p:cxnSp>
        <p:nvCxnSpPr>
          <p:cNvPr id="10" name="Straight Arrow Connector 9">
            <a:extLst>
              <a:ext uri="{FF2B5EF4-FFF2-40B4-BE49-F238E27FC236}">
                <a16:creationId xmlns:a16="http://schemas.microsoft.com/office/drawing/2014/main" id="{040F272F-8828-E243-805E-DD9DBC51A084}"/>
              </a:ext>
            </a:extLst>
          </p:cNvPr>
          <p:cNvCxnSpPr>
            <a:cxnSpLocks/>
          </p:cNvCxnSpPr>
          <p:nvPr/>
        </p:nvCxnSpPr>
        <p:spPr>
          <a:xfrm flipV="1">
            <a:off x="2169481" y="2743200"/>
            <a:ext cx="3750676" cy="2109198"/>
          </a:xfrm>
          <a:prstGeom prst="straightConnector1">
            <a:avLst/>
          </a:prstGeom>
          <a:ln w="38100">
            <a:solidFill>
              <a:schemeClr val="tx1">
                <a:lumMod val="65000"/>
                <a:lumOff val="35000"/>
              </a:schemeClr>
            </a:solidFill>
            <a:prstDash val="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885764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43" name="Google Shape;106;p2">
            <a:extLst>
              <a:ext uri="{FF2B5EF4-FFF2-40B4-BE49-F238E27FC236}">
                <a16:creationId xmlns:a16="http://schemas.microsoft.com/office/drawing/2014/main" id="{3CF41B54-7C33-0541-953A-60D277012AA1}"/>
              </a:ext>
            </a:extLst>
          </p:cNvPr>
          <p:cNvSpPr txBox="1"/>
          <p:nvPr/>
        </p:nvSpPr>
        <p:spPr>
          <a:xfrm>
            <a:off x="189141" y="126672"/>
            <a:ext cx="11321717" cy="6586378"/>
          </a:xfrm>
          <a:prstGeom prst="rect">
            <a:avLst/>
          </a:prstGeom>
          <a:solidFill>
            <a:schemeClr val="accent3">
              <a:lumMod val="60000"/>
              <a:lumOff val="40000"/>
            </a:schemeClr>
          </a:solidFill>
          <a:ln>
            <a:noFill/>
          </a:ln>
        </p:spPr>
        <p:txBody>
          <a:bodyPr spcFirstLastPara="1" wrap="square" lIns="91425" tIns="45700" rIns="91425" bIns="45700" anchor="t" anchorCtr="0">
            <a:spAutoFit/>
          </a:bodyPr>
          <a:lstStyle/>
          <a:p>
            <a:pPr marL="0" marR="0" lvl="0" indent="0" algn="r" rtl="0">
              <a:lnSpc>
                <a:spcPct val="100000"/>
              </a:lnSpc>
              <a:spcBef>
                <a:spcPts val="0"/>
              </a:spcBef>
              <a:spcAft>
                <a:spcPts val="0"/>
              </a:spcAft>
              <a:buClr>
                <a:srgbClr val="000000"/>
              </a:buClr>
              <a:buSzPts val="2400"/>
              <a:buFont typeface="Arial"/>
              <a:buNone/>
            </a:pPr>
            <a:r>
              <a:rPr lang="en-GB" sz="2000" b="1" i="1" u="none" strike="noStrike" cap="none">
                <a:solidFill>
                  <a:schemeClr val="dk1"/>
                </a:solidFill>
                <a:latin typeface="Century Gothic"/>
                <a:ea typeface="Century Gothic"/>
                <a:cs typeface="Century Gothic"/>
                <a:sym typeface="Century Gothic"/>
              </a:rPr>
              <a:t>Higher Tier only</a:t>
            </a: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8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1600">
              <a:solidFill>
                <a:schemeClr val="dk1"/>
              </a:solidFill>
              <a:latin typeface="Century Gothic"/>
              <a:ea typeface="Arial"/>
              <a:cs typeface="Arial"/>
              <a:sym typeface="Century Gothic"/>
            </a:endParaRPr>
          </a:p>
          <a:p>
            <a:pPr marR="0" lvl="0" algn="l" rtl="0">
              <a:lnSpc>
                <a:spcPct val="100000"/>
              </a:lnSpc>
              <a:spcBef>
                <a:spcPts val="0"/>
              </a:spcBef>
              <a:spcAft>
                <a:spcPts val="0"/>
              </a:spcAft>
              <a:buClr>
                <a:schemeClr val="dk1"/>
              </a:buClr>
              <a:buSzPts val="2400"/>
            </a:pPr>
            <a:endParaRPr lang="en-GB" sz="2400">
              <a:solidFill>
                <a:schemeClr val="dk1"/>
              </a:solidFill>
              <a:latin typeface="Century Gothic"/>
              <a:ea typeface="Arial"/>
              <a:cs typeface="Arial"/>
              <a:sym typeface="Century Gothic"/>
            </a:endParaRPr>
          </a:p>
        </p:txBody>
      </p:sp>
      <p:graphicFrame>
        <p:nvGraphicFramePr>
          <p:cNvPr id="4" name="Table 3">
            <a:extLst>
              <a:ext uri="{FF2B5EF4-FFF2-40B4-BE49-F238E27FC236}">
                <a16:creationId xmlns:a16="http://schemas.microsoft.com/office/drawing/2014/main" id="{11030BB6-33A5-C8FE-3F03-0946CAE526F6}"/>
              </a:ext>
            </a:extLst>
          </p:cNvPr>
          <p:cNvGraphicFramePr>
            <a:graphicFrameLocks noGrp="1"/>
          </p:cNvGraphicFramePr>
          <p:nvPr>
            <p:extLst>
              <p:ext uri="{D42A27DB-BD31-4B8C-83A1-F6EECF244321}">
                <p14:modId xmlns:p14="http://schemas.microsoft.com/office/powerpoint/2010/main" val="654880273"/>
              </p:ext>
            </p:extLst>
          </p:nvPr>
        </p:nvGraphicFramePr>
        <p:xfrm>
          <a:off x="8818195" y="727154"/>
          <a:ext cx="2291080" cy="3096000"/>
        </p:xfrm>
        <a:graphic>
          <a:graphicData uri="http://schemas.openxmlformats.org/drawingml/2006/table">
            <a:tbl>
              <a:tblPr firstRow="1" bandRow="1">
                <a:tableStyleId>{14675A5D-3E92-40A4-9D49-A050765667A4}</a:tableStyleId>
              </a:tblPr>
              <a:tblGrid>
                <a:gridCol w="208280">
                  <a:extLst>
                    <a:ext uri="{9D8B030D-6E8A-4147-A177-3AD203B41FA5}">
                      <a16:colId xmlns:a16="http://schemas.microsoft.com/office/drawing/2014/main" val="3272462152"/>
                    </a:ext>
                  </a:extLst>
                </a:gridCol>
                <a:gridCol w="208280">
                  <a:extLst>
                    <a:ext uri="{9D8B030D-6E8A-4147-A177-3AD203B41FA5}">
                      <a16:colId xmlns:a16="http://schemas.microsoft.com/office/drawing/2014/main" val="1304162741"/>
                    </a:ext>
                  </a:extLst>
                </a:gridCol>
                <a:gridCol w="208280">
                  <a:extLst>
                    <a:ext uri="{9D8B030D-6E8A-4147-A177-3AD203B41FA5}">
                      <a16:colId xmlns:a16="http://schemas.microsoft.com/office/drawing/2014/main" val="3235067428"/>
                    </a:ext>
                  </a:extLst>
                </a:gridCol>
                <a:gridCol w="208280">
                  <a:extLst>
                    <a:ext uri="{9D8B030D-6E8A-4147-A177-3AD203B41FA5}">
                      <a16:colId xmlns:a16="http://schemas.microsoft.com/office/drawing/2014/main" val="646923799"/>
                    </a:ext>
                  </a:extLst>
                </a:gridCol>
                <a:gridCol w="208280">
                  <a:extLst>
                    <a:ext uri="{9D8B030D-6E8A-4147-A177-3AD203B41FA5}">
                      <a16:colId xmlns:a16="http://schemas.microsoft.com/office/drawing/2014/main" val="1538355835"/>
                    </a:ext>
                  </a:extLst>
                </a:gridCol>
                <a:gridCol w="208280">
                  <a:extLst>
                    <a:ext uri="{9D8B030D-6E8A-4147-A177-3AD203B41FA5}">
                      <a16:colId xmlns:a16="http://schemas.microsoft.com/office/drawing/2014/main" val="2515516636"/>
                    </a:ext>
                  </a:extLst>
                </a:gridCol>
                <a:gridCol w="208280">
                  <a:extLst>
                    <a:ext uri="{9D8B030D-6E8A-4147-A177-3AD203B41FA5}">
                      <a16:colId xmlns:a16="http://schemas.microsoft.com/office/drawing/2014/main" val="1567376848"/>
                    </a:ext>
                  </a:extLst>
                </a:gridCol>
                <a:gridCol w="208280">
                  <a:extLst>
                    <a:ext uri="{9D8B030D-6E8A-4147-A177-3AD203B41FA5}">
                      <a16:colId xmlns:a16="http://schemas.microsoft.com/office/drawing/2014/main" val="1584829401"/>
                    </a:ext>
                  </a:extLst>
                </a:gridCol>
                <a:gridCol w="208280">
                  <a:extLst>
                    <a:ext uri="{9D8B030D-6E8A-4147-A177-3AD203B41FA5}">
                      <a16:colId xmlns:a16="http://schemas.microsoft.com/office/drawing/2014/main" val="121334673"/>
                    </a:ext>
                  </a:extLst>
                </a:gridCol>
                <a:gridCol w="208280">
                  <a:extLst>
                    <a:ext uri="{9D8B030D-6E8A-4147-A177-3AD203B41FA5}">
                      <a16:colId xmlns:a16="http://schemas.microsoft.com/office/drawing/2014/main" val="259432071"/>
                    </a:ext>
                  </a:extLst>
                </a:gridCol>
                <a:gridCol w="208280">
                  <a:extLst>
                    <a:ext uri="{9D8B030D-6E8A-4147-A177-3AD203B41FA5}">
                      <a16:colId xmlns:a16="http://schemas.microsoft.com/office/drawing/2014/main" val="3060557034"/>
                    </a:ext>
                  </a:extLst>
                </a:gridCol>
              </a:tblGrid>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540824540"/>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2820241933"/>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3506960823"/>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1763470725"/>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2902346860"/>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3891940188"/>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926828529"/>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3382211422"/>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3596954159"/>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965104355"/>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988874560"/>
                  </a:ext>
                </a:extLst>
              </a:tr>
              <a:tr h="258000">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tc>
                  <a:txBody>
                    <a:bodyPr/>
                    <a:lstStyle/>
                    <a:p>
                      <a:endParaRPr lang="en-GB" sz="500"/>
                    </a:p>
                  </a:txBody>
                  <a:tcPr/>
                </a:tc>
                <a:extLst>
                  <a:ext uri="{0D108BD9-81ED-4DB2-BD59-A6C34878D82A}">
                    <a16:rowId xmlns:a16="http://schemas.microsoft.com/office/drawing/2014/main" val="3627162598"/>
                  </a:ext>
                </a:extLst>
              </a:tr>
            </a:tbl>
          </a:graphicData>
        </a:graphic>
      </p:graphicFrame>
      <p:sp>
        <p:nvSpPr>
          <p:cNvPr id="20" name="Google Shape;106;p2">
            <a:extLst>
              <a:ext uri="{FF2B5EF4-FFF2-40B4-BE49-F238E27FC236}">
                <a16:creationId xmlns:a16="http://schemas.microsoft.com/office/drawing/2014/main" id="{5024E5BF-EEB6-5141-B43B-12A03E06D2AF}"/>
              </a:ext>
            </a:extLst>
          </p:cNvPr>
          <p:cNvSpPr txBox="1"/>
          <p:nvPr/>
        </p:nvSpPr>
        <p:spPr>
          <a:xfrm>
            <a:off x="508132" y="1028055"/>
            <a:ext cx="7908481" cy="5632271"/>
          </a:xfrm>
          <a:prstGeom prst="rect">
            <a:avLst/>
          </a:prstGeom>
          <a:noFill/>
          <a:ln>
            <a:noFill/>
          </a:ln>
        </p:spPr>
        <p:txBody>
          <a:bodyPr spcFirstLastPara="1" wrap="square" lIns="91425" tIns="45700" rIns="91425" bIns="45700" anchor="t" anchorCtr="0">
            <a:spAutoFit/>
          </a:bodyPr>
          <a:lstStyle/>
          <a:p>
            <a:r>
              <a:rPr lang="en-GB" sz="2000">
                <a:latin typeface="Century Gothic" panose="020B0502020202020204" pitchFamily="34" charset="0"/>
              </a:rPr>
              <a:t>The resultant of two (or more) vectors acting perpendicular to each other can be determined using a </a:t>
            </a:r>
            <a:r>
              <a:rPr lang="en-GB" sz="2000" b="1">
                <a:latin typeface="Century Gothic" panose="020B0502020202020204" pitchFamily="34" charset="0"/>
              </a:rPr>
              <a:t>scale drawing.</a:t>
            </a:r>
          </a:p>
          <a:p>
            <a:endParaRPr lang="en-GB" sz="2000" b="1">
              <a:latin typeface="Century Gothic" panose="020B0502020202020204" pitchFamily="34" charset="0"/>
            </a:endParaRPr>
          </a:p>
          <a:p>
            <a:r>
              <a:rPr lang="en-GB" sz="2000" b="1">
                <a:latin typeface="Century Gothic" panose="020B0502020202020204" pitchFamily="34" charset="0"/>
              </a:rPr>
              <a:t>Example: What is the resultant force when a force of 8N right and 10N upwards.</a:t>
            </a:r>
          </a:p>
          <a:p>
            <a:endParaRPr lang="en-GB" sz="2000">
              <a:latin typeface="Century Gothic" panose="020B0502020202020204" pitchFamily="34" charset="0"/>
            </a:endParaRPr>
          </a:p>
          <a:p>
            <a:pPr marL="914400" lvl="1" indent="-457200">
              <a:buFont typeface="+mj-lt"/>
              <a:buAutoNum type="arabicPeriod"/>
            </a:pPr>
            <a:r>
              <a:rPr lang="en-GB" sz="2000">
                <a:latin typeface="Century Gothic" panose="020B0502020202020204" pitchFamily="34" charset="0"/>
              </a:rPr>
              <a:t>Choose a </a:t>
            </a:r>
            <a:r>
              <a:rPr lang="en-GB" sz="2000" b="1">
                <a:latin typeface="Century Gothic" panose="020B0502020202020204" pitchFamily="34" charset="0"/>
              </a:rPr>
              <a:t>suitable scale </a:t>
            </a:r>
            <a:r>
              <a:rPr lang="en-GB" sz="2000">
                <a:latin typeface="Century Gothic" panose="020B0502020202020204" pitchFamily="34" charset="0"/>
              </a:rPr>
              <a:t>to use for the scale drawing (e.g. 1 N = 1 cm)</a:t>
            </a:r>
          </a:p>
          <a:p>
            <a:pPr marL="914400" lvl="1" indent="-457200">
              <a:buFont typeface="+mj-lt"/>
              <a:buAutoNum type="arabicPeriod"/>
            </a:pPr>
            <a:r>
              <a:rPr lang="en-GB" sz="2000">
                <a:latin typeface="Century Gothic" panose="020B0502020202020204" pitchFamily="34" charset="0"/>
              </a:rPr>
              <a:t>Draw the first vector using your scale and a ruler</a:t>
            </a:r>
          </a:p>
          <a:p>
            <a:pPr marL="914400" lvl="1" indent="-457200">
              <a:buFont typeface="+mj-lt"/>
              <a:buAutoNum type="arabicPeriod"/>
            </a:pPr>
            <a:r>
              <a:rPr lang="en-GB" sz="2000">
                <a:latin typeface="Century Gothic" panose="020B0502020202020204" pitchFamily="34" charset="0"/>
              </a:rPr>
              <a:t>At the end of your first vector, draw the second vector using the same scale</a:t>
            </a:r>
          </a:p>
          <a:p>
            <a:pPr marL="914400" lvl="1" indent="-457200">
              <a:buFont typeface="+mj-lt"/>
              <a:buAutoNum type="arabicPeriod"/>
            </a:pPr>
            <a:r>
              <a:rPr lang="en-GB" sz="2000">
                <a:latin typeface="Century Gothic" panose="020B0502020202020204" pitchFamily="34" charset="0"/>
              </a:rPr>
              <a:t>Draw line from the point of origin to the end of the 2</a:t>
            </a:r>
            <a:r>
              <a:rPr lang="en-GB" sz="2000" baseline="30000">
                <a:latin typeface="Century Gothic" panose="020B0502020202020204" pitchFamily="34" charset="0"/>
              </a:rPr>
              <a:t>nd</a:t>
            </a:r>
            <a:r>
              <a:rPr lang="en-GB" sz="2000">
                <a:latin typeface="Century Gothic" panose="020B0502020202020204" pitchFamily="34" charset="0"/>
              </a:rPr>
              <a:t> vector - this is the resultant vector</a:t>
            </a:r>
          </a:p>
          <a:p>
            <a:pPr marL="914400" lvl="1" indent="-457200">
              <a:buFont typeface="+mj-lt"/>
              <a:buAutoNum type="arabicPeriod"/>
            </a:pPr>
            <a:r>
              <a:rPr lang="en-GB" sz="2000">
                <a:latin typeface="Century Gothic" panose="020B0502020202020204" pitchFamily="34" charset="0"/>
              </a:rPr>
              <a:t>Measure the length of the resultant and use your scale to determine its real magnitude</a:t>
            </a:r>
          </a:p>
          <a:p>
            <a:pPr marL="914400" lvl="1" indent="-457200">
              <a:buFont typeface="+mj-lt"/>
              <a:buAutoNum type="arabicPeriod"/>
            </a:pPr>
            <a:r>
              <a:rPr lang="en-GB" sz="2000">
                <a:latin typeface="Century Gothic" panose="020B0502020202020204" pitchFamily="34" charset="0"/>
              </a:rPr>
              <a:t>Draw on the angle between the first vector and the resultant vector. Measure the angle using a protractor and label it on the diagram.</a:t>
            </a:r>
          </a:p>
        </p:txBody>
      </p:sp>
      <p:sp>
        <p:nvSpPr>
          <p:cNvPr id="2" name="Title 1">
            <a:extLst>
              <a:ext uri="{FF2B5EF4-FFF2-40B4-BE49-F238E27FC236}">
                <a16:creationId xmlns:a16="http://schemas.microsoft.com/office/drawing/2014/main" id="{34815E3D-BB51-4744-9B50-27A0FB3EDDB3}"/>
              </a:ext>
            </a:extLst>
          </p:cNvPr>
          <p:cNvSpPr>
            <a:spLocks noGrp="1"/>
          </p:cNvSpPr>
          <p:nvPr>
            <p:ph type="title"/>
          </p:nvPr>
        </p:nvSpPr>
        <p:spPr/>
        <p:txBody>
          <a:bodyPr>
            <a:normAutofit/>
          </a:bodyPr>
          <a:lstStyle/>
          <a:p>
            <a:pPr lvl="0">
              <a:spcBef>
                <a:spcPts val="0"/>
              </a:spcBef>
            </a:pPr>
            <a:r>
              <a:rPr lang="en-GB">
                <a:solidFill>
                  <a:schemeClr val="dk1"/>
                </a:solidFill>
                <a:latin typeface="Century Gothic"/>
                <a:ea typeface="Century Gothic"/>
                <a:cs typeface="Century Gothic"/>
                <a:sym typeface="Century Gothic"/>
              </a:rPr>
              <a:t>Vector Diagrams</a:t>
            </a:r>
            <a:endParaRPr lang="en-GB"/>
          </a:p>
        </p:txBody>
      </p:sp>
      <p:cxnSp>
        <p:nvCxnSpPr>
          <p:cNvPr id="23" name="Straight Arrow Connector 22">
            <a:extLst>
              <a:ext uri="{FF2B5EF4-FFF2-40B4-BE49-F238E27FC236}">
                <a16:creationId xmlns:a16="http://schemas.microsoft.com/office/drawing/2014/main" id="{08EBA13E-F984-8C4B-8125-BD315E03A17E}"/>
              </a:ext>
            </a:extLst>
          </p:cNvPr>
          <p:cNvCxnSpPr>
            <a:cxnSpLocks/>
          </p:cNvCxnSpPr>
          <p:nvPr/>
        </p:nvCxnSpPr>
        <p:spPr>
          <a:xfrm flipV="1">
            <a:off x="10678326" y="951551"/>
            <a:ext cx="0" cy="2586518"/>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27" name="Straight Arrow Connector 26">
            <a:extLst>
              <a:ext uri="{FF2B5EF4-FFF2-40B4-BE49-F238E27FC236}">
                <a16:creationId xmlns:a16="http://schemas.microsoft.com/office/drawing/2014/main" id="{C82E19F5-3C1A-3747-9FEB-FD0FCDD530B0}"/>
              </a:ext>
            </a:extLst>
          </p:cNvPr>
          <p:cNvCxnSpPr>
            <a:cxnSpLocks/>
          </p:cNvCxnSpPr>
          <p:nvPr/>
        </p:nvCxnSpPr>
        <p:spPr>
          <a:xfrm>
            <a:off x="9024020" y="3567192"/>
            <a:ext cx="1659466" cy="0"/>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5D786956-0F87-A64F-A328-A477D6B136DE}"/>
              </a:ext>
            </a:extLst>
          </p:cNvPr>
          <p:cNvSpPr txBox="1"/>
          <p:nvPr/>
        </p:nvSpPr>
        <p:spPr>
          <a:xfrm>
            <a:off x="10412603" y="2109569"/>
            <a:ext cx="897464" cy="369332"/>
          </a:xfrm>
          <a:prstGeom prst="rect">
            <a:avLst/>
          </a:prstGeom>
          <a:noFill/>
        </p:spPr>
        <p:txBody>
          <a:bodyPr wrap="square" rtlCol="0">
            <a:spAutoFit/>
          </a:bodyPr>
          <a:lstStyle/>
          <a:p>
            <a:pPr algn="r"/>
            <a:r>
              <a:rPr lang="en-GB">
                <a:latin typeface="Century Gothic" panose="020B0502020202020204" pitchFamily="34" charset="0"/>
              </a:rPr>
              <a:t>10 N</a:t>
            </a:r>
          </a:p>
        </p:txBody>
      </p:sp>
      <p:sp>
        <p:nvSpPr>
          <p:cNvPr id="36" name="TextBox 35">
            <a:extLst>
              <a:ext uri="{FF2B5EF4-FFF2-40B4-BE49-F238E27FC236}">
                <a16:creationId xmlns:a16="http://schemas.microsoft.com/office/drawing/2014/main" id="{35F5D2D6-F573-C345-A49C-AEDFD6D7C475}"/>
              </a:ext>
            </a:extLst>
          </p:cNvPr>
          <p:cNvSpPr txBox="1"/>
          <p:nvPr/>
        </p:nvSpPr>
        <p:spPr>
          <a:xfrm>
            <a:off x="7584408" y="1526856"/>
            <a:ext cx="2426612" cy="646331"/>
          </a:xfrm>
          <a:prstGeom prst="rect">
            <a:avLst/>
          </a:prstGeom>
          <a:noFill/>
        </p:spPr>
        <p:txBody>
          <a:bodyPr wrap="square" rtlCol="0">
            <a:spAutoFit/>
          </a:bodyPr>
          <a:lstStyle/>
          <a:p>
            <a:pPr algn="r"/>
            <a:r>
              <a:rPr lang="en-GB" b="1">
                <a:latin typeface="Century Gothic" panose="020B0502020202020204" pitchFamily="34" charset="0"/>
              </a:rPr>
              <a:t>Resultant</a:t>
            </a:r>
          </a:p>
          <a:p>
            <a:pPr algn="r"/>
            <a:r>
              <a:rPr lang="en-GB" b="1">
                <a:latin typeface="Century Gothic" panose="020B0502020202020204" pitchFamily="34" charset="0"/>
              </a:rPr>
              <a:t>12.8 cm = 12.8 N</a:t>
            </a:r>
          </a:p>
        </p:txBody>
      </p:sp>
      <p:sp>
        <p:nvSpPr>
          <p:cNvPr id="21" name="TextBox 20">
            <a:extLst>
              <a:ext uri="{FF2B5EF4-FFF2-40B4-BE49-F238E27FC236}">
                <a16:creationId xmlns:a16="http://schemas.microsoft.com/office/drawing/2014/main" id="{FDF21C14-1978-FE4D-AB96-172A9D46B83C}"/>
              </a:ext>
            </a:extLst>
          </p:cNvPr>
          <p:cNvSpPr txBox="1"/>
          <p:nvPr/>
        </p:nvSpPr>
        <p:spPr>
          <a:xfrm>
            <a:off x="9553297" y="3554444"/>
            <a:ext cx="594260" cy="369332"/>
          </a:xfrm>
          <a:prstGeom prst="rect">
            <a:avLst/>
          </a:prstGeom>
          <a:noFill/>
        </p:spPr>
        <p:txBody>
          <a:bodyPr wrap="square" rtlCol="0">
            <a:spAutoFit/>
          </a:bodyPr>
          <a:lstStyle/>
          <a:p>
            <a:pPr algn="r"/>
            <a:r>
              <a:rPr lang="en-GB">
                <a:latin typeface="Century Gothic" panose="020B0502020202020204" pitchFamily="34" charset="0"/>
              </a:rPr>
              <a:t>8 N</a:t>
            </a:r>
          </a:p>
        </p:txBody>
      </p:sp>
      <p:sp>
        <p:nvSpPr>
          <p:cNvPr id="40" name="Arc 39">
            <a:extLst>
              <a:ext uri="{FF2B5EF4-FFF2-40B4-BE49-F238E27FC236}">
                <a16:creationId xmlns:a16="http://schemas.microsoft.com/office/drawing/2014/main" id="{CBBF27AC-BA2B-3D4C-8ACE-93B9F809381E}"/>
              </a:ext>
            </a:extLst>
          </p:cNvPr>
          <p:cNvSpPr/>
          <p:nvPr/>
        </p:nvSpPr>
        <p:spPr>
          <a:xfrm rot="1139048">
            <a:off x="8752486" y="2950283"/>
            <a:ext cx="1009690" cy="938933"/>
          </a:xfrm>
          <a:prstGeom prst="arc">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2" name="TextBox 41">
            <a:extLst>
              <a:ext uri="{FF2B5EF4-FFF2-40B4-BE49-F238E27FC236}">
                <a16:creationId xmlns:a16="http://schemas.microsoft.com/office/drawing/2014/main" id="{65DADE59-128E-EC45-AFD2-6C20BAECC3DC}"/>
              </a:ext>
            </a:extLst>
          </p:cNvPr>
          <p:cNvSpPr txBox="1"/>
          <p:nvPr/>
        </p:nvSpPr>
        <p:spPr>
          <a:xfrm>
            <a:off x="8890963" y="3180502"/>
            <a:ext cx="897464" cy="369332"/>
          </a:xfrm>
          <a:prstGeom prst="rect">
            <a:avLst/>
          </a:prstGeom>
          <a:noFill/>
        </p:spPr>
        <p:txBody>
          <a:bodyPr wrap="square" rtlCol="0">
            <a:spAutoFit/>
          </a:bodyPr>
          <a:lstStyle/>
          <a:p>
            <a:pPr algn="r"/>
            <a:r>
              <a:rPr lang="en-GB">
                <a:latin typeface="Century Gothic" panose="020B0502020202020204" pitchFamily="34" charset="0"/>
              </a:rPr>
              <a:t>51º</a:t>
            </a:r>
          </a:p>
        </p:txBody>
      </p:sp>
      <p:cxnSp>
        <p:nvCxnSpPr>
          <p:cNvPr id="32" name="Straight Arrow Connector 31">
            <a:extLst>
              <a:ext uri="{FF2B5EF4-FFF2-40B4-BE49-F238E27FC236}">
                <a16:creationId xmlns:a16="http://schemas.microsoft.com/office/drawing/2014/main" id="{C7564F59-7BFA-A54E-B4C9-79121FCA5F43}"/>
              </a:ext>
            </a:extLst>
          </p:cNvPr>
          <p:cNvCxnSpPr>
            <a:cxnSpLocks/>
          </p:cNvCxnSpPr>
          <p:nvPr/>
        </p:nvCxnSpPr>
        <p:spPr>
          <a:xfrm flipV="1">
            <a:off x="9026205" y="1028055"/>
            <a:ext cx="1657281" cy="2517168"/>
          </a:xfrm>
          <a:prstGeom prst="straightConnector1">
            <a:avLst/>
          </a:prstGeom>
          <a:ln w="38100">
            <a:solidFill>
              <a:schemeClr val="tx1">
                <a:lumMod val="65000"/>
                <a:lumOff val="35000"/>
              </a:schemeClr>
            </a:solidFill>
            <a:prstDash val="dash"/>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96012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0">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20">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20">
                                            <p:txEl>
                                              <p:pRg st="9" end="9"/>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4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21" grpId="0"/>
      <p:bldP spid="40" grpId="0" animBg="1"/>
      <p:bldP spid="42" grpId="0"/>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LengthInSeconds xmlns="9dd66dd2-dc2f-4e10-8286-f1da66314693" xsi:nil="true"/>
    <SharedWithUsers xmlns="e7f29ac3-c74a-46a7-9e80-ec6458dc319f">
      <UserInfo>
        <DisplayName/>
        <AccountId xsi:nil="true"/>
        <AccountType/>
      </UserInfo>
    </SharedWithUsers>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73C1732-EDB7-4226-AA9A-6ABCAE569E75}">
  <ds:schemaRefs>
    <ds:schemaRef ds:uri="9dd66dd2-dc2f-4e10-8286-f1da66314693"/>
    <ds:schemaRef ds:uri="e7f29ac3-c74a-46a7-9e80-ec6458dc319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ED2D3CD0-3C95-4FB3-93C2-63798D05FED7}">
  <ds:schemaRefs>
    <ds:schemaRef ds:uri="9c6500c0-19b7-4dc1-a957-fb6bf8f5f217"/>
    <ds:schemaRef ds:uri="9dd66dd2-dc2f-4e10-8286-f1da66314693"/>
    <ds:schemaRef ds:uri="bc34c7f9-2a63-480c-a23f-5ee123a98b8e"/>
    <ds:schemaRef ds:uri="e7f29ac3-c74a-46a7-9e80-ec6458dc319f"/>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1FFC47F8-3079-4E93-89C7-77DC8FF1B7A1}">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0</TotalTime>
  <Words>7269</Words>
  <Application>Microsoft Office PowerPoint</Application>
  <PresentationFormat>Widescreen</PresentationFormat>
  <Paragraphs>590</Paragraphs>
  <Slides>22</Slides>
  <Notes>21</Notes>
  <HiddenSlides>3</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Century Gothic</vt:lpstr>
      <vt:lpstr>Georgia</vt:lpstr>
      <vt:lpstr>B2.2.11 Feedback lesson</vt:lpstr>
      <vt:lpstr>Making this resource work for you</vt:lpstr>
      <vt:lpstr>Resultant Vectors</vt:lpstr>
      <vt:lpstr>P3.1.3</vt:lpstr>
      <vt:lpstr>PowerPoint Presentation</vt:lpstr>
      <vt:lpstr>This is the fix-it portion of the lesson</vt:lpstr>
      <vt:lpstr>Think outside the box!</vt:lpstr>
      <vt:lpstr>Resultant Vectors</vt:lpstr>
      <vt:lpstr>What happens when vectors are not acting in a straight line?</vt:lpstr>
      <vt:lpstr>Vector Diagrams</vt:lpstr>
      <vt:lpstr>Resultant Vectors</vt:lpstr>
      <vt:lpstr>Resultant Vectors</vt:lpstr>
      <vt:lpstr>Determine if the following statements are true or false:</vt:lpstr>
      <vt:lpstr>What mistake has this student made?</vt:lpstr>
      <vt:lpstr>Drill</vt:lpstr>
      <vt:lpstr>Drill answers</vt:lpstr>
      <vt:lpstr>I: Worked example</vt:lpstr>
      <vt:lpstr>We: Worked example</vt:lpstr>
      <vt:lpstr>You: Worked example</vt:lpstr>
      <vt:lpstr>Minimum and Maximum Resultants </vt:lpstr>
      <vt:lpstr>Resultant Vectors</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Jessica Wood</cp:lastModifiedBy>
  <cp:revision>1</cp:revision>
  <dcterms:created xsi:type="dcterms:W3CDTF">2019-03-21T11:24:14Z</dcterms:created>
  <dcterms:modified xsi:type="dcterms:W3CDTF">2025-03-20T11:47:10Z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r8>74354800</vt:r8>
  </property>
  <property fmtid="{D5CDD505-2E9C-101B-9397-08002B2CF9AE}" pid="4" name="xd_Signature">
    <vt:bool>false</vt:bool>
  </property>
  <property fmtid="{D5CDD505-2E9C-101B-9397-08002B2CF9AE}" pid="5" name="xd_ProgID">
    <vt:lpwstr/>
  </property>
  <property fmtid="{D5CDD505-2E9C-101B-9397-08002B2CF9AE}" pid="6" name="ComplianceAssetId">
    <vt:lpwstr/>
  </property>
  <property fmtid="{D5CDD505-2E9C-101B-9397-08002B2CF9AE}" pid="7" name="TemplateUrl">
    <vt:lpwstr/>
  </property>
  <property fmtid="{D5CDD505-2E9C-101B-9397-08002B2CF9AE}" pid="8" name="_ExtendedDescription">
    <vt:lpwstr/>
  </property>
  <property fmtid="{D5CDD505-2E9C-101B-9397-08002B2CF9AE}" pid="9" name="TriggerFlowInfo">
    <vt:lpwstr/>
  </property>
  <property fmtid="{D5CDD505-2E9C-101B-9397-08002B2CF9AE}" pid="10" name="MediaServiceImageTags">
    <vt:lpwstr/>
  </property>
</Properties>
</file>